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41"/>
  </p:notesMasterIdLst>
  <p:handoutMasterIdLst>
    <p:handoutMasterId r:id="rId42"/>
  </p:handoutMasterIdLst>
  <p:sldIdLst>
    <p:sldId id="396" r:id="rId5"/>
    <p:sldId id="456" r:id="rId6"/>
    <p:sldId id="482" r:id="rId7"/>
    <p:sldId id="483" r:id="rId8"/>
    <p:sldId id="484" r:id="rId9"/>
    <p:sldId id="485" r:id="rId10"/>
    <p:sldId id="486" r:id="rId11"/>
    <p:sldId id="501" r:id="rId12"/>
    <p:sldId id="499" r:id="rId13"/>
    <p:sldId id="502" r:id="rId14"/>
    <p:sldId id="487" r:id="rId15"/>
    <p:sldId id="503" r:id="rId16"/>
    <p:sldId id="518" r:id="rId17"/>
    <p:sldId id="504" r:id="rId18"/>
    <p:sldId id="505" r:id="rId19"/>
    <p:sldId id="506" r:id="rId20"/>
    <p:sldId id="507" r:id="rId21"/>
    <p:sldId id="508" r:id="rId22"/>
    <p:sldId id="509" r:id="rId23"/>
    <p:sldId id="488" r:id="rId24"/>
    <p:sldId id="489" r:id="rId25"/>
    <p:sldId id="491" r:id="rId26"/>
    <p:sldId id="493" r:id="rId27"/>
    <p:sldId id="494" r:id="rId28"/>
    <p:sldId id="495" r:id="rId29"/>
    <p:sldId id="496" r:id="rId30"/>
    <p:sldId id="497" r:id="rId31"/>
    <p:sldId id="510" r:id="rId32"/>
    <p:sldId id="490" r:id="rId33"/>
    <p:sldId id="511" r:id="rId34"/>
    <p:sldId id="512" r:id="rId35"/>
    <p:sldId id="514" r:id="rId36"/>
    <p:sldId id="515" r:id="rId37"/>
    <p:sldId id="516" r:id="rId38"/>
    <p:sldId id="517" r:id="rId39"/>
    <p:sldId id="481" r:id="rId4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8BE21"/>
    <a:srgbClr val="00A3E2"/>
    <a:srgbClr val="003865"/>
    <a:srgbClr val="0D0D0D"/>
    <a:srgbClr val="E8E8E8"/>
    <a:srgbClr val="B20738"/>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343" autoAdjust="0"/>
  </p:normalViewPr>
  <p:slideViewPr>
    <p:cSldViewPr snapToGrid="0">
      <p:cViewPr varScale="1">
        <p:scale>
          <a:sx n="117" d="100"/>
          <a:sy n="117" d="100"/>
        </p:scale>
        <p:origin x="120" y="96"/>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58656-8A09-4C7F-8D63-FB805D3B4D92}"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1A78B7CB-C3DA-4AB1-8884-239868D5F90B}">
      <dgm:prSet phldrT="[Text]" custT="1"/>
      <dgm:spPr/>
      <dgm:t>
        <a:bodyPr/>
        <a:lstStyle/>
        <a:p>
          <a:r>
            <a:rPr lang="en-US" sz="4400" dirty="0" smtClean="0"/>
            <a:t>No County Specific Scenarios</a:t>
          </a:r>
          <a:endParaRPr lang="en-US" sz="4400" dirty="0"/>
        </a:p>
      </dgm:t>
    </dgm:pt>
    <dgm:pt modelId="{115F3673-0510-4AA3-909F-7DEDBDF2977E}" type="parTrans" cxnId="{6612FAF4-19B0-4D5E-ACDB-A2FD99612EF4}">
      <dgm:prSet/>
      <dgm:spPr/>
      <dgm:t>
        <a:bodyPr/>
        <a:lstStyle/>
        <a:p>
          <a:endParaRPr lang="en-US" sz="1400"/>
        </a:p>
      </dgm:t>
    </dgm:pt>
    <dgm:pt modelId="{9D58B10A-AE08-4805-B635-392D43E97748}" type="sibTrans" cxnId="{6612FAF4-19B0-4D5E-ACDB-A2FD99612EF4}">
      <dgm:prSet/>
      <dgm:spPr/>
      <dgm:t>
        <a:bodyPr/>
        <a:lstStyle/>
        <a:p>
          <a:endParaRPr lang="en-US" sz="1400"/>
        </a:p>
      </dgm:t>
    </dgm:pt>
    <dgm:pt modelId="{08A5F058-86F2-4110-A2FD-1DE6354D06AB}">
      <dgm:prSet phldrT="[Text]" custT="1"/>
      <dgm:spPr/>
      <dgm:t>
        <a:bodyPr/>
        <a:lstStyle/>
        <a:p>
          <a:pPr marL="0" indent="0"/>
          <a:r>
            <a:rPr lang="en-US" sz="4400" dirty="0" smtClean="0"/>
            <a:t>Be Respectful </a:t>
          </a:r>
          <a:r>
            <a:rPr lang="en-US" sz="3600" dirty="0" smtClean="0"/>
            <a:t>(technology, comments etc…)</a:t>
          </a:r>
          <a:endParaRPr lang="en-US" sz="3600" dirty="0"/>
        </a:p>
      </dgm:t>
    </dgm:pt>
    <dgm:pt modelId="{158EADFB-B2BA-4D62-85FC-4052ABB88B07}" type="parTrans" cxnId="{B4F9C747-2217-4A27-BC3B-EAAC879A5A64}">
      <dgm:prSet/>
      <dgm:spPr/>
      <dgm:t>
        <a:bodyPr/>
        <a:lstStyle/>
        <a:p>
          <a:endParaRPr lang="en-US" sz="1400"/>
        </a:p>
      </dgm:t>
    </dgm:pt>
    <dgm:pt modelId="{30F34BC4-BCE2-4EC8-8C30-56CA35BEDC19}" type="sibTrans" cxnId="{B4F9C747-2217-4A27-BC3B-EAAC879A5A64}">
      <dgm:prSet/>
      <dgm:spPr/>
      <dgm:t>
        <a:bodyPr/>
        <a:lstStyle/>
        <a:p>
          <a:endParaRPr lang="en-US" sz="1400"/>
        </a:p>
      </dgm:t>
    </dgm:pt>
    <dgm:pt modelId="{8229AD97-909F-4EB3-9388-E2511CBECF17}">
      <dgm:prSet phldrT="[Text]" custT="1"/>
      <dgm:spPr/>
      <dgm:t>
        <a:bodyPr/>
        <a:lstStyle/>
        <a:p>
          <a:r>
            <a:rPr lang="en-US" sz="4400" dirty="0" smtClean="0"/>
            <a:t>Participate</a:t>
          </a:r>
          <a:endParaRPr lang="en-US" sz="4400" dirty="0"/>
        </a:p>
      </dgm:t>
    </dgm:pt>
    <dgm:pt modelId="{CDE9E500-4285-4695-B707-9B9A72C96434}" type="parTrans" cxnId="{316FFEF9-34F8-43A8-9BF8-7164BDC3752E}">
      <dgm:prSet/>
      <dgm:spPr/>
      <dgm:t>
        <a:bodyPr/>
        <a:lstStyle/>
        <a:p>
          <a:endParaRPr lang="en-US" sz="1400"/>
        </a:p>
      </dgm:t>
    </dgm:pt>
    <dgm:pt modelId="{F0544E4E-CA86-44C1-9A08-113725114E01}" type="sibTrans" cxnId="{316FFEF9-34F8-43A8-9BF8-7164BDC3752E}">
      <dgm:prSet/>
      <dgm:spPr/>
      <dgm:t>
        <a:bodyPr/>
        <a:lstStyle/>
        <a:p>
          <a:endParaRPr lang="en-US" sz="1400"/>
        </a:p>
      </dgm:t>
    </dgm:pt>
    <dgm:pt modelId="{77FA7FCB-AF9B-47F4-8C3B-14A3366E258D}" type="pres">
      <dgm:prSet presAssocID="{2F058656-8A09-4C7F-8D63-FB805D3B4D92}" presName="Name0" presStyleCnt="0">
        <dgm:presLayoutVars>
          <dgm:chMax val="7"/>
          <dgm:chPref val="7"/>
          <dgm:dir/>
        </dgm:presLayoutVars>
      </dgm:prSet>
      <dgm:spPr/>
      <dgm:t>
        <a:bodyPr/>
        <a:lstStyle/>
        <a:p>
          <a:endParaRPr lang="en-US"/>
        </a:p>
      </dgm:t>
    </dgm:pt>
    <dgm:pt modelId="{DB1AEE26-C5B3-4390-9F42-02A1AC2EB0AA}" type="pres">
      <dgm:prSet presAssocID="{2F058656-8A09-4C7F-8D63-FB805D3B4D92}" presName="Name1" presStyleCnt="0"/>
      <dgm:spPr/>
    </dgm:pt>
    <dgm:pt modelId="{0E1484A1-555D-44F9-9D7D-EC93AA1FFC80}" type="pres">
      <dgm:prSet presAssocID="{2F058656-8A09-4C7F-8D63-FB805D3B4D92}" presName="cycle" presStyleCnt="0"/>
      <dgm:spPr/>
    </dgm:pt>
    <dgm:pt modelId="{74A2AF63-3AD7-4075-9940-5DD07AEE074D}" type="pres">
      <dgm:prSet presAssocID="{2F058656-8A09-4C7F-8D63-FB805D3B4D92}" presName="srcNode" presStyleLbl="node1" presStyleIdx="0" presStyleCnt="3"/>
      <dgm:spPr/>
    </dgm:pt>
    <dgm:pt modelId="{B1F97EF9-32EC-4AAB-A362-E181496F13FC}" type="pres">
      <dgm:prSet presAssocID="{2F058656-8A09-4C7F-8D63-FB805D3B4D92}" presName="conn" presStyleLbl="parChTrans1D2" presStyleIdx="0" presStyleCnt="1"/>
      <dgm:spPr/>
      <dgm:t>
        <a:bodyPr/>
        <a:lstStyle/>
        <a:p>
          <a:endParaRPr lang="en-US"/>
        </a:p>
      </dgm:t>
    </dgm:pt>
    <dgm:pt modelId="{913F9D06-DDCB-4387-9224-E41CF17F367A}" type="pres">
      <dgm:prSet presAssocID="{2F058656-8A09-4C7F-8D63-FB805D3B4D92}" presName="extraNode" presStyleLbl="node1" presStyleIdx="0" presStyleCnt="3"/>
      <dgm:spPr/>
    </dgm:pt>
    <dgm:pt modelId="{AE72C516-88A4-4D32-AAB0-65F05C6CEAD8}" type="pres">
      <dgm:prSet presAssocID="{2F058656-8A09-4C7F-8D63-FB805D3B4D92}" presName="dstNode" presStyleLbl="node1" presStyleIdx="0" presStyleCnt="3"/>
      <dgm:spPr/>
    </dgm:pt>
    <dgm:pt modelId="{FE1FB178-303F-4CD8-BCF7-DD4FB232B2D7}" type="pres">
      <dgm:prSet presAssocID="{1A78B7CB-C3DA-4AB1-8884-239868D5F90B}" presName="text_1" presStyleLbl="node1" presStyleIdx="0" presStyleCnt="3" custLinFactNeighborX="1948">
        <dgm:presLayoutVars>
          <dgm:bulletEnabled val="1"/>
        </dgm:presLayoutVars>
      </dgm:prSet>
      <dgm:spPr/>
      <dgm:t>
        <a:bodyPr/>
        <a:lstStyle/>
        <a:p>
          <a:endParaRPr lang="en-US"/>
        </a:p>
      </dgm:t>
    </dgm:pt>
    <dgm:pt modelId="{8E2407A3-049E-46B9-8D53-79A3CF689E60}" type="pres">
      <dgm:prSet presAssocID="{1A78B7CB-C3DA-4AB1-8884-239868D5F90B}" presName="accent_1" presStyleCnt="0"/>
      <dgm:spPr/>
    </dgm:pt>
    <dgm:pt modelId="{88A97A2B-034B-490D-AA40-A3978A8F348F}" type="pres">
      <dgm:prSet presAssocID="{1A78B7CB-C3DA-4AB1-8884-239868D5F90B}" presName="accentRepeatNode" presStyleLbl="solidFgAcc1" presStyleIdx="0" presStyleCnt="3" custScaleX="87375" custScaleY="86233" custLinFactNeighborX="-2652" custLinFactNeighborY="-604"/>
      <dgm:spPr>
        <a:blipFill rotWithShape="0">
          <a:blip xmlns:r="http://schemas.openxmlformats.org/officeDocument/2006/relationships" r:embed="rId1"/>
          <a:stretch>
            <a:fillRect/>
          </a:stretch>
        </a:blipFill>
      </dgm:spPr>
    </dgm:pt>
    <dgm:pt modelId="{5AD23F9C-3327-4AD2-B1C5-FFC971FA25CA}" type="pres">
      <dgm:prSet presAssocID="{08A5F058-86F2-4110-A2FD-1DE6354D06AB}" presName="text_2" presStyleLbl="node1" presStyleIdx="1" presStyleCnt="3" custLinFactNeighborX="1180" custLinFactNeighborY="0">
        <dgm:presLayoutVars>
          <dgm:bulletEnabled val="1"/>
        </dgm:presLayoutVars>
      </dgm:prSet>
      <dgm:spPr/>
      <dgm:t>
        <a:bodyPr/>
        <a:lstStyle/>
        <a:p>
          <a:endParaRPr lang="en-US"/>
        </a:p>
      </dgm:t>
    </dgm:pt>
    <dgm:pt modelId="{99E13D3D-24B7-42C3-A3ED-FC8CEB9062DF}" type="pres">
      <dgm:prSet presAssocID="{08A5F058-86F2-4110-A2FD-1DE6354D06AB}" presName="accent_2" presStyleCnt="0"/>
      <dgm:spPr/>
    </dgm:pt>
    <dgm:pt modelId="{14531890-E1AA-42E3-A4AB-53B27E4DE008}" type="pres">
      <dgm:prSet presAssocID="{08A5F058-86F2-4110-A2FD-1DE6354D06AB}" presName="accentRepeatNode" presStyleLbl="solidFgAcc1" presStyleIdx="1" presStyleCnt="3" custScaleX="106535" custScaleY="104522" custLinFactNeighborX="-4535"/>
      <dgm:spPr>
        <a:blipFill rotWithShape="0">
          <a:blip xmlns:r="http://schemas.openxmlformats.org/officeDocument/2006/relationships" r:embed="rId2"/>
          <a:stretch>
            <a:fillRect/>
          </a:stretch>
        </a:blipFill>
      </dgm:spPr>
    </dgm:pt>
    <dgm:pt modelId="{E94D303C-E4E8-4069-A8FE-D50FD921D0E4}" type="pres">
      <dgm:prSet presAssocID="{8229AD97-909F-4EB3-9388-E2511CBECF17}" presName="text_3" presStyleLbl="node1" presStyleIdx="2" presStyleCnt="3">
        <dgm:presLayoutVars>
          <dgm:bulletEnabled val="1"/>
        </dgm:presLayoutVars>
      </dgm:prSet>
      <dgm:spPr/>
      <dgm:t>
        <a:bodyPr/>
        <a:lstStyle/>
        <a:p>
          <a:endParaRPr lang="en-US"/>
        </a:p>
      </dgm:t>
    </dgm:pt>
    <dgm:pt modelId="{69CC70E5-1A79-43D3-8922-BEF621E0A309}" type="pres">
      <dgm:prSet presAssocID="{8229AD97-909F-4EB3-9388-E2511CBECF17}" presName="accent_3" presStyleCnt="0"/>
      <dgm:spPr/>
    </dgm:pt>
    <dgm:pt modelId="{EB9EA412-B5B3-4579-A7A5-E99C2CD38976}" type="pres">
      <dgm:prSet presAssocID="{8229AD97-909F-4EB3-9388-E2511CBECF17}" presName="accentRepeatNode" presStyleLbl="solidFgAcc1" presStyleIdx="2" presStyleCnt="3" custScaleX="100649" custScaleY="96674" custLinFactNeighborX="-2652" custLinFactNeighborY="5224"/>
      <dgm:spPr>
        <a:blipFill rotWithShape="0">
          <a:blip xmlns:r="http://schemas.openxmlformats.org/officeDocument/2006/relationships" r:embed="rId3"/>
          <a:stretch>
            <a:fillRect/>
          </a:stretch>
        </a:blipFill>
      </dgm:spPr>
    </dgm:pt>
  </dgm:ptLst>
  <dgm:cxnLst>
    <dgm:cxn modelId="{1457E05A-A168-45B9-8FC8-CD6535038CA9}" type="presOf" srcId="{8229AD97-909F-4EB3-9388-E2511CBECF17}" destId="{E94D303C-E4E8-4069-A8FE-D50FD921D0E4}" srcOrd="0" destOrd="0" presId="urn:microsoft.com/office/officeart/2008/layout/VerticalCurvedList"/>
    <dgm:cxn modelId="{B4F9C747-2217-4A27-BC3B-EAAC879A5A64}" srcId="{2F058656-8A09-4C7F-8D63-FB805D3B4D92}" destId="{08A5F058-86F2-4110-A2FD-1DE6354D06AB}" srcOrd="1" destOrd="0" parTransId="{158EADFB-B2BA-4D62-85FC-4052ABB88B07}" sibTransId="{30F34BC4-BCE2-4EC8-8C30-56CA35BEDC19}"/>
    <dgm:cxn modelId="{316FFEF9-34F8-43A8-9BF8-7164BDC3752E}" srcId="{2F058656-8A09-4C7F-8D63-FB805D3B4D92}" destId="{8229AD97-909F-4EB3-9388-E2511CBECF17}" srcOrd="2" destOrd="0" parTransId="{CDE9E500-4285-4695-B707-9B9A72C96434}" sibTransId="{F0544E4E-CA86-44C1-9A08-113725114E01}"/>
    <dgm:cxn modelId="{76723DBD-2F0D-4C1E-BE60-AFF5BA71C5D8}" type="presOf" srcId="{9D58B10A-AE08-4805-B635-392D43E97748}" destId="{B1F97EF9-32EC-4AAB-A362-E181496F13FC}" srcOrd="0" destOrd="0" presId="urn:microsoft.com/office/officeart/2008/layout/VerticalCurvedList"/>
    <dgm:cxn modelId="{566F2677-5431-428C-8995-3DB466DBAB95}" type="presOf" srcId="{08A5F058-86F2-4110-A2FD-1DE6354D06AB}" destId="{5AD23F9C-3327-4AD2-B1C5-FFC971FA25CA}" srcOrd="0" destOrd="0" presId="urn:microsoft.com/office/officeart/2008/layout/VerticalCurvedList"/>
    <dgm:cxn modelId="{EB71C7A3-847E-4A22-AAA7-87EC10CC6D9B}" type="presOf" srcId="{2F058656-8A09-4C7F-8D63-FB805D3B4D92}" destId="{77FA7FCB-AF9B-47F4-8C3B-14A3366E258D}" srcOrd="0" destOrd="0" presId="urn:microsoft.com/office/officeart/2008/layout/VerticalCurvedList"/>
    <dgm:cxn modelId="{B2823558-DBD0-4E60-89A8-4E5C240C124F}" type="presOf" srcId="{1A78B7CB-C3DA-4AB1-8884-239868D5F90B}" destId="{FE1FB178-303F-4CD8-BCF7-DD4FB232B2D7}" srcOrd="0" destOrd="0" presId="urn:microsoft.com/office/officeart/2008/layout/VerticalCurvedList"/>
    <dgm:cxn modelId="{6612FAF4-19B0-4D5E-ACDB-A2FD99612EF4}" srcId="{2F058656-8A09-4C7F-8D63-FB805D3B4D92}" destId="{1A78B7CB-C3DA-4AB1-8884-239868D5F90B}" srcOrd="0" destOrd="0" parTransId="{115F3673-0510-4AA3-909F-7DEDBDF2977E}" sibTransId="{9D58B10A-AE08-4805-B635-392D43E97748}"/>
    <dgm:cxn modelId="{1CCA1211-BE55-4836-9A8C-E96CDA03D4D2}" type="presParOf" srcId="{77FA7FCB-AF9B-47F4-8C3B-14A3366E258D}" destId="{DB1AEE26-C5B3-4390-9F42-02A1AC2EB0AA}" srcOrd="0" destOrd="0" presId="urn:microsoft.com/office/officeart/2008/layout/VerticalCurvedList"/>
    <dgm:cxn modelId="{AC0072F3-800B-4252-A22C-4EB88DC0FA68}" type="presParOf" srcId="{DB1AEE26-C5B3-4390-9F42-02A1AC2EB0AA}" destId="{0E1484A1-555D-44F9-9D7D-EC93AA1FFC80}" srcOrd="0" destOrd="0" presId="urn:microsoft.com/office/officeart/2008/layout/VerticalCurvedList"/>
    <dgm:cxn modelId="{FA7110C7-AC8B-4BE5-BC74-FD100BF7DE99}" type="presParOf" srcId="{0E1484A1-555D-44F9-9D7D-EC93AA1FFC80}" destId="{74A2AF63-3AD7-4075-9940-5DD07AEE074D}" srcOrd="0" destOrd="0" presId="urn:microsoft.com/office/officeart/2008/layout/VerticalCurvedList"/>
    <dgm:cxn modelId="{76FD8955-0C20-4120-A3B2-792ABD5D3C06}" type="presParOf" srcId="{0E1484A1-555D-44F9-9D7D-EC93AA1FFC80}" destId="{B1F97EF9-32EC-4AAB-A362-E181496F13FC}" srcOrd="1" destOrd="0" presId="urn:microsoft.com/office/officeart/2008/layout/VerticalCurvedList"/>
    <dgm:cxn modelId="{9E11A680-CBA5-465E-A876-D6B02269B166}" type="presParOf" srcId="{0E1484A1-555D-44F9-9D7D-EC93AA1FFC80}" destId="{913F9D06-DDCB-4387-9224-E41CF17F367A}" srcOrd="2" destOrd="0" presId="urn:microsoft.com/office/officeart/2008/layout/VerticalCurvedList"/>
    <dgm:cxn modelId="{C8524C1B-115D-4D3B-9F79-ABDBB7E71084}" type="presParOf" srcId="{0E1484A1-555D-44F9-9D7D-EC93AA1FFC80}" destId="{AE72C516-88A4-4D32-AAB0-65F05C6CEAD8}" srcOrd="3" destOrd="0" presId="urn:microsoft.com/office/officeart/2008/layout/VerticalCurvedList"/>
    <dgm:cxn modelId="{70431D98-877E-4D81-91F3-507C041BB3A6}" type="presParOf" srcId="{DB1AEE26-C5B3-4390-9F42-02A1AC2EB0AA}" destId="{FE1FB178-303F-4CD8-BCF7-DD4FB232B2D7}" srcOrd="1" destOrd="0" presId="urn:microsoft.com/office/officeart/2008/layout/VerticalCurvedList"/>
    <dgm:cxn modelId="{61B35228-F310-48F1-812A-1207E6DDF308}" type="presParOf" srcId="{DB1AEE26-C5B3-4390-9F42-02A1AC2EB0AA}" destId="{8E2407A3-049E-46B9-8D53-79A3CF689E60}" srcOrd="2" destOrd="0" presId="urn:microsoft.com/office/officeart/2008/layout/VerticalCurvedList"/>
    <dgm:cxn modelId="{6E5B5133-BA45-44D9-857D-A6B54ABA5E74}" type="presParOf" srcId="{8E2407A3-049E-46B9-8D53-79A3CF689E60}" destId="{88A97A2B-034B-490D-AA40-A3978A8F348F}" srcOrd="0" destOrd="0" presId="urn:microsoft.com/office/officeart/2008/layout/VerticalCurvedList"/>
    <dgm:cxn modelId="{E4F4DF72-8162-4C67-A75E-1BD342D94AD1}" type="presParOf" srcId="{DB1AEE26-C5B3-4390-9F42-02A1AC2EB0AA}" destId="{5AD23F9C-3327-4AD2-B1C5-FFC971FA25CA}" srcOrd="3" destOrd="0" presId="urn:microsoft.com/office/officeart/2008/layout/VerticalCurvedList"/>
    <dgm:cxn modelId="{EBACA3B9-C655-4D8F-AE1D-C09BFBA2A264}" type="presParOf" srcId="{DB1AEE26-C5B3-4390-9F42-02A1AC2EB0AA}" destId="{99E13D3D-24B7-42C3-A3ED-FC8CEB9062DF}" srcOrd="4" destOrd="0" presId="urn:microsoft.com/office/officeart/2008/layout/VerticalCurvedList"/>
    <dgm:cxn modelId="{B8ADB0A3-6211-471E-A23B-DB0A9EA778C5}" type="presParOf" srcId="{99E13D3D-24B7-42C3-A3ED-FC8CEB9062DF}" destId="{14531890-E1AA-42E3-A4AB-53B27E4DE008}" srcOrd="0" destOrd="0" presId="urn:microsoft.com/office/officeart/2008/layout/VerticalCurvedList"/>
    <dgm:cxn modelId="{F4DABF9B-7157-46A6-8DEF-2361FD254EB7}" type="presParOf" srcId="{DB1AEE26-C5B3-4390-9F42-02A1AC2EB0AA}" destId="{E94D303C-E4E8-4069-A8FE-D50FD921D0E4}" srcOrd="5" destOrd="0" presId="urn:microsoft.com/office/officeart/2008/layout/VerticalCurvedList"/>
    <dgm:cxn modelId="{4126804B-D6F7-4FC9-BE29-FC3B5FF0B6D0}" type="presParOf" srcId="{DB1AEE26-C5B3-4390-9F42-02A1AC2EB0AA}" destId="{69CC70E5-1A79-43D3-8922-BEF621E0A309}" srcOrd="6" destOrd="0" presId="urn:microsoft.com/office/officeart/2008/layout/VerticalCurvedList"/>
    <dgm:cxn modelId="{7EF6C7E5-1488-4F12-AA58-F05B80144D4B}" type="presParOf" srcId="{69CC70E5-1A79-43D3-8922-BEF621E0A309}" destId="{EB9EA412-B5B3-4579-A7A5-E99C2CD389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B34EA4-AF8D-4E88-8848-FB9566370761}" type="doc">
      <dgm:prSet loTypeId="urn:microsoft.com/office/officeart/2005/8/layout/venn1" loCatId="relationship" qsTypeId="urn:microsoft.com/office/officeart/2005/8/quickstyle/simple1" qsCatId="simple" csTypeId="urn:microsoft.com/office/officeart/2005/8/colors/colorful3" csCatId="colorful" phldr="1"/>
      <dgm:spPr/>
    </dgm:pt>
    <dgm:pt modelId="{9C4FDA1F-B74C-4D4F-AB52-9C99375082DE}" type="pres">
      <dgm:prSet presAssocID="{93B34EA4-AF8D-4E88-8848-FB9566370761}" presName="compositeShape" presStyleCnt="0">
        <dgm:presLayoutVars>
          <dgm:chMax val="7"/>
          <dgm:dir/>
          <dgm:resizeHandles val="exact"/>
        </dgm:presLayoutVars>
      </dgm:prSet>
      <dgm:spPr/>
    </dgm:pt>
  </dgm:ptLst>
  <dgm:cxnLst>
    <dgm:cxn modelId="{AC737247-658F-43FB-A42A-DB211C6B1E2A}" type="presOf" srcId="{93B34EA4-AF8D-4E88-8848-FB9566370761}" destId="{9C4FDA1F-B74C-4D4F-AB52-9C99375082DE}"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200283-33B6-4CA9-9015-3880985CDA69}" type="doc">
      <dgm:prSet loTypeId="urn:microsoft.com/office/officeart/2005/8/layout/process2" loCatId="process" qsTypeId="urn:microsoft.com/office/officeart/2005/8/quickstyle/simple1" qsCatId="simple" csTypeId="urn:microsoft.com/office/officeart/2005/8/colors/colorful3" csCatId="colorful" phldr="1"/>
      <dgm:spPr/>
    </dgm:pt>
    <dgm:pt modelId="{FDD38813-B977-41CC-A2CF-57121E954F4D}">
      <dgm:prSet phldrT="[Text]" custT="1"/>
      <dgm:spPr/>
      <dgm:t>
        <a:bodyPr/>
        <a:lstStyle/>
        <a:p>
          <a:r>
            <a:rPr lang="en-US" sz="3600" dirty="0" smtClean="0"/>
            <a:t>Who Owns?</a:t>
          </a:r>
          <a:endParaRPr lang="en-US" sz="3600" dirty="0"/>
        </a:p>
      </dgm:t>
    </dgm:pt>
    <dgm:pt modelId="{83C4D650-61D7-432E-8E47-7E2D13CBD263}" type="parTrans" cxnId="{3208804F-4EA6-4F1E-B7B4-DFDDEA0AD9BD}">
      <dgm:prSet/>
      <dgm:spPr/>
      <dgm:t>
        <a:bodyPr/>
        <a:lstStyle/>
        <a:p>
          <a:endParaRPr lang="en-US"/>
        </a:p>
      </dgm:t>
    </dgm:pt>
    <dgm:pt modelId="{FBCF3372-1802-4641-8079-CBA264C5E859}" type="sibTrans" cxnId="{3208804F-4EA6-4F1E-B7B4-DFDDEA0AD9BD}">
      <dgm:prSet/>
      <dgm:spPr/>
      <dgm:t>
        <a:bodyPr/>
        <a:lstStyle/>
        <a:p>
          <a:endParaRPr lang="en-US"/>
        </a:p>
      </dgm:t>
    </dgm:pt>
    <dgm:pt modelId="{26AB375C-96D1-49D9-9CBB-2C805CB83B41}">
      <dgm:prSet phldrT="[Text]"/>
      <dgm:spPr/>
      <dgm:t>
        <a:bodyPr/>
        <a:lstStyle/>
        <a:p>
          <a:r>
            <a:rPr lang="en-US" dirty="0" smtClean="0"/>
            <a:t>Who Occupies?</a:t>
          </a:r>
          <a:endParaRPr lang="en-US" dirty="0"/>
        </a:p>
      </dgm:t>
    </dgm:pt>
    <dgm:pt modelId="{2D27FB1F-3818-48EA-9EF8-66D2C17798F3}" type="parTrans" cxnId="{12B8D7DC-EE68-4C56-B254-43401908902A}">
      <dgm:prSet/>
      <dgm:spPr/>
      <dgm:t>
        <a:bodyPr/>
        <a:lstStyle/>
        <a:p>
          <a:endParaRPr lang="en-US"/>
        </a:p>
      </dgm:t>
    </dgm:pt>
    <dgm:pt modelId="{392E438A-79AB-4800-BD01-4DE3747B6A48}" type="sibTrans" cxnId="{12B8D7DC-EE68-4C56-B254-43401908902A}">
      <dgm:prSet/>
      <dgm:spPr/>
      <dgm:t>
        <a:bodyPr/>
        <a:lstStyle/>
        <a:p>
          <a:endParaRPr lang="en-US"/>
        </a:p>
      </dgm:t>
    </dgm:pt>
    <dgm:pt modelId="{C5D69ED8-34E6-4CD9-819E-80FA0DF28DCE}">
      <dgm:prSet phldrT="[Text]"/>
      <dgm:spPr/>
      <dgm:t>
        <a:bodyPr/>
        <a:lstStyle/>
        <a:p>
          <a:r>
            <a:rPr lang="en-US" dirty="0" smtClean="0"/>
            <a:t>Who Farms?</a:t>
          </a:r>
          <a:endParaRPr lang="en-US" dirty="0"/>
        </a:p>
      </dgm:t>
    </dgm:pt>
    <dgm:pt modelId="{80AE9BF0-8012-4CF9-A2DC-4063E10D741E}" type="parTrans" cxnId="{0FD54AB0-3C66-4D27-A9C2-D6DC1E6CF48C}">
      <dgm:prSet/>
      <dgm:spPr/>
      <dgm:t>
        <a:bodyPr/>
        <a:lstStyle/>
        <a:p>
          <a:endParaRPr lang="en-US"/>
        </a:p>
      </dgm:t>
    </dgm:pt>
    <dgm:pt modelId="{0820CBCC-788D-460D-A564-B405BC32B07A}" type="sibTrans" cxnId="{0FD54AB0-3C66-4D27-A9C2-D6DC1E6CF48C}">
      <dgm:prSet/>
      <dgm:spPr/>
      <dgm:t>
        <a:bodyPr/>
        <a:lstStyle/>
        <a:p>
          <a:endParaRPr lang="en-US"/>
        </a:p>
      </dgm:t>
    </dgm:pt>
    <dgm:pt modelId="{165ACFF6-D1DA-4B48-881A-D3D8C08443DD}" type="pres">
      <dgm:prSet presAssocID="{9F200283-33B6-4CA9-9015-3880985CDA69}" presName="linearFlow" presStyleCnt="0">
        <dgm:presLayoutVars>
          <dgm:resizeHandles val="exact"/>
        </dgm:presLayoutVars>
      </dgm:prSet>
      <dgm:spPr/>
    </dgm:pt>
    <dgm:pt modelId="{B2440DA5-111E-4C23-B2FE-B32800B655F6}" type="pres">
      <dgm:prSet presAssocID="{FDD38813-B977-41CC-A2CF-57121E954F4D}" presName="node" presStyleLbl="node1" presStyleIdx="0" presStyleCnt="3">
        <dgm:presLayoutVars>
          <dgm:bulletEnabled val="1"/>
        </dgm:presLayoutVars>
      </dgm:prSet>
      <dgm:spPr/>
      <dgm:t>
        <a:bodyPr/>
        <a:lstStyle/>
        <a:p>
          <a:endParaRPr lang="en-US"/>
        </a:p>
      </dgm:t>
    </dgm:pt>
    <dgm:pt modelId="{7BBB9CBA-1E68-4D74-9EED-3C36D3C728AC}" type="pres">
      <dgm:prSet presAssocID="{FBCF3372-1802-4641-8079-CBA264C5E859}" presName="sibTrans" presStyleLbl="sibTrans2D1" presStyleIdx="0" presStyleCnt="2"/>
      <dgm:spPr/>
      <dgm:t>
        <a:bodyPr/>
        <a:lstStyle/>
        <a:p>
          <a:endParaRPr lang="en-US"/>
        </a:p>
      </dgm:t>
    </dgm:pt>
    <dgm:pt modelId="{AE2EA033-EB8D-4D80-9858-24B6A4AC93FF}" type="pres">
      <dgm:prSet presAssocID="{FBCF3372-1802-4641-8079-CBA264C5E859}" presName="connectorText" presStyleLbl="sibTrans2D1" presStyleIdx="0" presStyleCnt="2"/>
      <dgm:spPr/>
      <dgm:t>
        <a:bodyPr/>
        <a:lstStyle/>
        <a:p>
          <a:endParaRPr lang="en-US"/>
        </a:p>
      </dgm:t>
    </dgm:pt>
    <dgm:pt modelId="{72872227-6B08-4A28-B899-BFD57F4B68EF}" type="pres">
      <dgm:prSet presAssocID="{26AB375C-96D1-49D9-9CBB-2C805CB83B41}" presName="node" presStyleLbl="node1" presStyleIdx="1" presStyleCnt="3">
        <dgm:presLayoutVars>
          <dgm:bulletEnabled val="1"/>
        </dgm:presLayoutVars>
      </dgm:prSet>
      <dgm:spPr/>
      <dgm:t>
        <a:bodyPr/>
        <a:lstStyle/>
        <a:p>
          <a:endParaRPr lang="en-US"/>
        </a:p>
      </dgm:t>
    </dgm:pt>
    <dgm:pt modelId="{B1749470-C09A-48A5-8F97-78309E2102C5}" type="pres">
      <dgm:prSet presAssocID="{392E438A-79AB-4800-BD01-4DE3747B6A48}" presName="sibTrans" presStyleLbl="sibTrans2D1" presStyleIdx="1" presStyleCnt="2"/>
      <dgm:spPr/>
      <dgm:t>
        <a:bodyPr/>
        <a:lstStyle/>
        <a:p>
          <a:endParaRPr lang="en-US"/>
        </a:p>
      </dgm:t>
    </dgm:pt>
    <dgm:pt modelId="{9CC6D4E4-B07E-457E-B411-0DB3EDF87970}" type="pres">
      <dgm:prSet presAssocID="{392E438A-79AB-4800-BD01-4DE3747B6A48}" presName="connectorText" presStyleLbl="sibTrans2D1" presStyleIdx="1" presStyleCnt="2"/>
      <dgm:spPr/>
      <dgm:t>
        <a:bodyPr/>
        <a:lstStyle/>
        <a:p>
          <a:endParaRPr lang="en-US"/>
        </a:p>
      </dgm:t>
    </dgm:pt>
    <dgm:pt modelId="{37F732EC-C74D-4134-8391-699C7EA32EC8}" type="pres">
      <dgm:prSet presAssocID="{C5D69ED8-34E6-4CD9-819E-80FA0DF28DCE}" presName="node" presStyleLbl="node1" presStyleIdx="2" presStyleCnt="3">
        <dgm:presLayoutVars>
          <dgm:bulletEnabled val="1"/>
        </dgm:presLayoutVars>
      </dgm:prSet>
      <dgm:spPr/>
      <dgm:t>
        <a:bodyPr/>
        <a:lstStyle/>
        <a:p>
          <a:endParaRPr lang="en-US"/>
        </a:p>
      </dgm:t>
    </dgm:pt>
  </dgm:ptLst>
  <dgm:cxnLst>
    <dgm:cxn modelId="{494185FE-C2FF-45C2-BCE5-69E63BFF98B7}" type="presOf" srcId="{392E438A-79AB-4800-BD01-4DE3747B6A48}" destId="{9CC6D4E4-B07E-457E-B411-0DB3EDF87970}" srcOrd="1" destOrd="0" presId="urn:microsoft.com/office/officeart/2005/8/layout/process2"/>
    <dgm:cxn modelId="{C061DA2D-F8E8-49EB-A4A5-1858AF9154BE}" type="presOf" srcId="{392E438A-79AB-4800-BD01-4DE3747B6A48}" destId="{B1749470-C09A-48A5-8F97-78309E2102C5}" srcOrd="0" destOrd="0" presId="urn:microsoft.com/office/officeart/2005/8/layout/process2"/>
    <dgm:cxn modelId="{A04576AF-236E-40E5-96E6-E97ED68688DA}" type="presOf" srcId="{C5D69ED8-34E6-4CD9-819E-80FA0DF28DCE}" destId="{37F732EC-C74D-4134-8391-699C7EA32EC8}" srcOrd="0" destOrd="0" presId="urn:microsoft.com/office/officeart/2005/8/layout/process2"/>
    <dgm:cxn modelId="{3208804F-4EA6-4F1E-B7B4-DFDDEA0AD9BD}" srcId="{9F200283-33B6-4CA9-9015-3880985CDA69}" destId="{FDD38813-B977-41CC-A2CF-57121E954F4D}" srcOrd="0" destOrd="0" parTransId="{83C4D650-61D7-432E-8E47-7E2D13CBD263}" sibTransId="{FBCF3372-1802-4641-8079-CBA264C5E859}"/>
    <dgm:cxn modelId="{652F8C67-CCE4-4A7A-9BE4-31A5835AF1B8}" type="presOf" srcId="{FBCF3372-1802-4641-8079-CBA264C5E859}" destId="{7BBB9CBA-1E68-4D74-9EED-3C36D3C728AC}" srcOrd="0" destOrd="0" presId="urn:microsoft.com/office/officeart/2005/8/layout/process2"/>
    <dgm:cxn modelId="{E568EE95-70C8-4779-8847-75AF95D3794E}" type="presOf" srcId="{26AB375C-96D1-49D9-9CBB-2C805CB83B41}" destId="{72872227-6B08-4A28-B899-BFD57F4B68EF}" srcOrd="0" destOrd="0" presId="urn:microsoft.com/office/officeart/2005/8/layout/process2"/>
    <dgm:cxn modelId="{0FD54AB0-3C66-4D27-A9C2-D6DC1E6CF48C}" srcId="{9F200283-33B6-4CA9-9015-3880985CDA69}" destId="{C5D69ED8-34E6-4CD9-819E-80FA0DF28DCE}" srcOrd="2" destOrd="0" parTransId="{80AE9BF0-8012-4CF9-A2DC-4063E10D741E}" sibTransId="{0820CBCC-788D-460D-A564-B405BC32B07A}"/>
    <dgm:cxn modelId="{78744C20-E9B4-4AE7-A05F-0A86E2E3F565}" type="presOf" srcId="{FBCF3372-1802-4641-8079-CBA264C5E859}" destId="{AE2EA033-EB8D-4D80-9858-24B6A4AC93FF}" srcOrd="1" destOrd="0" presId="urn:microsoft.com/office/officeart/2005/8/layout/process2"/>
    <dgm:cxn modelId="{33A452CE-364C-4B68-B06F-4C40E091CF48}" type="presOf" srcId="{9F200283-33B6-4CA9-9015-3880985CDA69}" destId="{165ACFF6-D1DA-4B48-881A-D3D8C08443DD}" srcOrd="0" destOrd="0" presId="urn:microsoft.com/office/officeart/2005/8/layout/process2"/>
    <dgm:cxn modelId="{06821F8A-3E44-473C-93F8-73DC1E29206F}" type="presOf" srcId="{FDD38813-B977-41CC-A2CF-57121E954F4D}" destId="{B2440DA5-111E-4C23-B2FE-B32800B655F6}" srcOrd="0" destOrd="0" presId="urn:microsoft.com/office/officeart/2005/8/layout/process2"/>
    <dgm:cxn modelId="{12B8D7DC-EE68-4C56-B254-43401908902A}" srcId="{9F200283-33B6-4CA9-9015-3880985CDA69}" destId="{26AB375C-96D1-49D9-9CBB-2C805CB83B41}" srcOrd="1" destOrd="0" parTransId="{2D27FB1F-3818-48EA-9EF8-66D2C17798F3}" sibTransId="{392E438A-79AB-4800-BD01-4DE3747B6A48}"/>
    <dgm:cxn modelId="{2B5C00AE-9936-4E21-8917-807D06B64CF4}" type="presParOf" srcId="{165ACFF6-D1DA-4B48-881A-D3D8C08443DD}" destId="{B2440DA5-111E-4C23-B2FE-B32800B655F6}" srcOrd="0" destOrd="0" presId="urn:microsoft.com/office/officeart/2005/8/layout/process2"/>
    <dgm:cxn modelId="{16EA2483-AA06-4FAA-A7AA-D064EEDA4422}" type="presParOf" srcId="{165ACFF6-D1DA-4B48-881A-D3D8C08443DD}" destId="{7BBB9CBA-1E68-4D74-9EED-3C36D3C728AC}" srcOrd="1" destOrd="0" presId="urn:microsoft.com/office/officeart/2005/8/layout/process2"/>
    <dgm:cxn modelId="{2DBB9CB3-AD3C-4BC6-BEC3-B231AF91E3B2}" type="presParOf" srcId="{7BBB9CBA-1E68-4D74-9EED-3C36D3C728AC}" destId="{AE2EA033-EB8D-4D80-9858-24B6A4AC93FF}" srcOrd="0" destOrd="0" presId="urn:microsoft.com/office/officeart/2005/8/layout/process2"/>
    <dgm:cxn modelId="{B103B754-923B-4A26-AAEF-F4522CCC2B3A}" type="presParOf" srcId="{165ACFF6-D1DA-4B48-881A-D3D8C08443DD}" destId="{72872227-6B08-4A28-B899-BFD57F4B68EF}" srcOrd="2" destOrd="0" presId="urn:microsoft.com/office/officeart/2005/8/layout/process2"/>
    <dgm:cxn modelId="{F29A2C9E-6FCD-401B-AC66-332DF2A530D7}" type="presParOf" srcId="{165ACFF6-D1DA-4B48-881A-D3D8C08443DD}" destId="{B1749470-C09A-48A5-8F97-78309E2102C5}" srcOrd="3" destOrd="0" presId="urn:microsoft.com/office/officeart/2005/8/layout/process2"/>
    <dgm:cxn modelId="{A166EEE5-F0EF-4E38-BE9F-D4B32A588746}" type="presParOf" srcId="{B1749470-C09A-48A5-8F97-78309E2102C5}" destId="{9CC6D4E4-B07E-457E-B411-0DB3EDF87970}" srcOrd="0" destOrd="0" presId="urn:microsoft.com/office/officeart/2005/8/layout/process2"/>
    <dgm:cxn modelId="{19AE8F8A-C575-4D92-9C12-8A1C785A6041}" type="presParOf" srcId="{165ACFF6-D1DA-4B48-881A-D3D8C08443DD}" destId="{37F732EC-C74D-4134-8391-699C7EA32EC8}"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B34EA4-AF8D-4E88-8848-FB9566370761}" type="doc">
      <dgm:prSet loTypeId="urn:microsoft.com/office/officeart/2005/8/layout/venn1" loCatId="relationship" qsTypeId="urn:microsoft.com/office/officeart/2005/8/quickstyle/simple1" qsCatId="simple" csTypeId="urn:microsoft.com/office/officeart/2005/8/colors/colorful3" csCatId="colorful" phldr="1"/>
      <dgm:spPr/>
    </dgm:pt>
    <dgm:pt modelId="{9C4FDA1F-B74C-4D4F-AB52-9C99375082DE}" type="pres">
      <dgm:prSet presAssocID="{93B34EA4-AF8D-4E88-8848-FB9566370761}" presName="compositeShape" presStyleCnt="0">
        <dgm:presLayoutVars>
          <dgm:chMax val="7"/>
          <dgm:dir/>
          <dgm:resizeHandles val="exact"/>
        </dgm:presLayoutVars>
      </dgm:prSet>
      <dgm:spPr/>
    </dgm:pt>
  </dgm:ptLst>
  <dgm:cxnLst>
    <dgm:cxn modelId="{AC737247-658F-43FB-A42A-DB211C6B1E2A}" type="presOf" srcId="{93B34EA4-AF8D-4E88-8848-FB9566370761}" destId="{9C4FDA1F-B74C-4D4F-AB52-9C99375082DE}"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CD238D-3C5D-4DB2-BE90-D6843EEDD81C}"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89D28D79-BCC7-46EC-86B9-0BB37B2D486B}">
      <dgm:prSet phldrT="[Text]" custT="1"/>
      <dgm:spPr/>
      <dgm:t>
        <a:bodyPr/>
        <a:lstStyle/>
        <a:p>
          <a:r>
            <a:rPr lang="en-US" sz="2800" dirty="0" smtClean="0"/>
            <a:t>Requirements:</a:t>
          </a:r>
          <a:endParaRPr lang="en-US" sz="2800" dirty="0"/>
        </a:p>
      </dgm:t>
    </dgm:pt>
    <dgm:pt modelId="{7DC954BF-3CA7-44EE-A11E-D50F88A2C43B}" type="parTrans" cxnId="{C7CD6E95-9E27-48DA-AED1-5FCE309353D9}">
      <dgm:prSet/>
      <dgm:spPr/>
      <dgm:t>
        <a:bodyPr/>
        <a:lstStyle/>
        <a:p>
          <a:endParaRPr lang="en-US" sz="800"/>
        </a:p>
      </dgm:t>
    </dgm:pt>
    <dgm:pt modelId="{26FE23C1-5B6A-46AB-84E5-C019834A6E8A}" type="sibTrans" cxnId="{C7CD6E95-9E27-48DA-AED1-5FCE309353D9}">
      <dgm:prSet/>
      <dgm:spPr/>
      <dgm:t>
        <a:bodyPr/>
        <a:lstStyle/>
        <a:p>
          <a:endParaRPr lang="en-US" sz="800"/>
        </a:p>
      </dgm:t>
    </dgm:pt>
    <dgm:pt modelId="{A151B2F6-7D7B-4445-9671-6B297D54B8FA}">
      <dgm:prSet phldrT="[Text]" custT="1"/>
      <dgm:spPr/>
      <dgm:t>
        <a:bodyPr/>
        <a:lstStyle/>
        <a:p>
          <a:r>
            <a:rPr lang="en-US" sz="2400" dirty="0" smtClean="0"/>
            <a:t>The agricultural parcel is under the </a:t>
          </a:r>
          <a:r>
            <a:rPr lang="en-US" sz="2400" dirty="0" smtClean="0">
              <a:solidFill>
                <a:srgbClr val="FF0000"/>
              </a:solidFill>
            </a:rPr>
            <a:t>same ownership </a:t>
          </a:r>
          <a:r>
            <a:rPr lang="en-US" sz="2400" dirty="0" smtClean="0"/>
            <a:t>as the established main parcel.</a:t>
          </a:r>
          <a:endParaRPr lang="en-US" sz="2400" dirty="0"/>
        </a:p>
      </dgm:t>
    </dgm:pt>
    <dgm:pt modelId="{03074C61-0D77-486C-B582-BEC6C9351C7C}" type="parTrans" cxnId="{11287DA8-5824-4CEA-8C5E-9A9FD93B25EE}">
      <dgm:prSet/>
      <dgm:spPr/>
      <dgm:t>
        <a:bodyPr/>
        <a:lstStyle/>
        <a:p>
          <a:endParaRPr lang="en-US" sz="800"/>
        </a:p>
      </dgm:t>
    </dgm:pt>
    <dgm:pt modelId="{AA5957C7-C1D6-43B3-BA34-4F234D5C2C0C}" type="sibTrans" cxnId="{11287DA8-5824-4CEA-8C5E-9A9FD93B25EE}">
      <dgm:prSet/>
      <dgm:spPr/>
      <dgm:t>
        <a:bodyPr/>
        <a:lstStyle/>
        <a:p>
          <a:endParaRPr lang="en-US" sz="800"/>
        </a:p>
      </dgm:t>
    </dgm:pt>
    <dgm:pt modelId="{4A44577C-F214-4B03-A38D-11BD0F84BA94}">
      <dgm:prSet phldrT="[Text]" custT="1"/>
      <dgm:spPr/>
      <dgm:t>
        <a:bodyPr/>
        <a:lstStyle/>
        <a:p>
          <a:r>
            <a:rPr lang="en-US" sz="2400" dirty="0" smtClean="0"/>
            <a:t>A qualified person* must be farming the land on </a:t>
          </a:r>
          <a:r>
            <a:rPr lang="en-US" sz="2400" b="1" dirty="0" smtClean="0">
              <a:solidFill>
                <a:srgbClr val="FF0000"/>
              </a:solidFill>
            </a:rPr>
            <a:t>behalf of the owner.</a:t>
          </a:r>
        </a:p>
        <a:p>
          <a:r>
            <a:rPr lang="en-US" sz="2000" i="1" dirty="0" smtClean="0">
              <a:solidFill>
                <a:schemeClr val="tx1"/>
              </a:solidFill>
            </a:rPr>
            <a:t>*q</a:t>
          </a:r>
          <a:r>
            <a:rPr lang="en-US" sz="2000" i="1" dirty="0" smtClean="0"/>
            <a:t>ualifying relative of owner/grantor/shareholder/member of an entity </a:t>
          </a:r>
          <a:endParaRPr lang="en-US" sz="2000" i="1" dirty="0">
            <a:solidFill>
              <a:schemeClr val="tx1"/>
            </a:solidFill>
          </a:endParaRPr>
        </a:p>
      </dgm:t>
    </dgm:pt>
    <dgm:pt modelId="{E6860467-4D9C-4432-8276-5F4671F95080}" type="parTrans" cxnId="{9D4F4997-9916-430F-8454-117B2834F48A}">
      <dgm:prSet/>
      <dgm:spPr/>
      <dgm:t>
        <a:bodyPr/>
        <a:lstStyle/>
        <a:p>
          <a:endParaRPr lang="en-US" sz="800"/>
        </a:p>
      </dgm:t>
    </dgm:pt>
    <dgm:pt modelId="{F94EC980-5A58-446F-93CA-E68E6EB38DB9}" type="sibTrans" cxnId="{9D4F4997-9916-430F-8454-117B2834F48A}">
      <dgm:prSet/>
      <dgm:spPr/>
      <dgm:t>
        <a:bodyPr/>
        <a:lstStyle/>
        <a:p>
          <a:endParaRPr lang="en-US" sz="800"/>
        </a:p>
      </dgm:t>
    </dgm:pt>
    <dgm:pt modelId="{D5548CF4-D863-4B38-9783-E491F5FB2CE2}">
      <dgm:prSet phldrT="[Text]" custT="1"/>
      <dgm:spPr/>
      <dgm:t>
        <a:bodyPr/>
        <a:lstStyle/>
        <a:p>
          <a:r>
            <a:rPr lang="en-US" sz="2400" dirty="0" smtClean="0"/>
            <a:t>The agricultural parcel is at least 40 acres.</a:t>
          </a:r>
          <a:endParaRPr lang="en-US" sz="2400" dirty="0"/>
        </a:p>
      </dgm:t>
    </dgm:pt>
    <dgm:pt modelId="{3D3F6A59-E897-4B04-A07F-095D1511A803}" type="parTrans" cxnId="{8A8769F2-E865-4248-B862-828B2527FEB2}">
      <dgm:prSet/>
      <dgm:spPr/>
      <dgm:t>
        <a:bodyPr/>
        <a:lstStyle/>
        <a:p>
          <a:endParaRPr lang="en-US" sz="800"/>
        </a:p>
      </dgm:t>
    </dgm:pt>
    <dgm:pt modelId="{78B94F43-E95F-4AFD-88F3-AD0264574C96}" type="sibTrans" cxnId="{8A8769F2-E865-4248-B862-828B2527FEB2}">
      <dgm:prSet/>
      <dgm:spPr/>
      <dgm:t>
        <a:bodyPr/>
        <a:lstStyle/>
        <a:p>
          <a:endParaRPr lang="en-US" sz="800"/>
        </a:p>
      </dgm:t>
    </dgm:pt>
    <dgm:pt modelId="{B56507A2-6CA4-45C4-B85D-622AC648F6B1}">
      <dgm:prSet custT="1"/>
      <dgm:spPr/>
      <dgm:t>
        <a:bodyPr/>
        <a:lstStyle/>
        <a:p>
          <a:r>
            <a:rPr lang="en-US" sz="2400" dirty="0" smtClean="0"/>
            <a:t>If an established main parcel is leased for farming purposes and a qualified person of the entity is farming, then all other non-contiguous parcels must be </a:t>
          </a:r>
          <a:r>
            <a:rPr lang="en-US" sz="2400" b="1" dirty="0" smtClean="0"/>
            <a:t>farmed by that same entity and farmer</a:t>
          </a:r>
          <a:r>
            <a:rPr lang="en-US" sz="2400" dirty="0" smtClean="0"/>
            <a:t>.</a:t>
          </a:r>
          <a:endParaRPr lang="en-US" sz="2400" dirty="0"/>
        </a:p>
      </dgm:t>
    </dgm:pt>
    <dgm:pt modelId="{2240B060-C9F9-499B-ADAD-9F609DABD8B0}" type="parTrans" cxnId="{7EB0683A-6437-48D9-88EB-12895F77943E}">
      <dgm:prSet/>
      <dgm:spPr/>
      <dgm:t>
        <a:bodyPr/>
        <a:lstStyle/>
        <a:p>
          <a:endParaRPr lang="en-US"/>
        </a:p>
      </dgm:t>
    </dgm:pt>
    <dgm:pt modelId="{7F50FB32-0CED-49A3-84BD-0BBE950BC22E}" type="sibTrans" cxnId="{7EB0683A-6437-48D9-88EB-12895F77943E}">
      <dgm:prSet/>
      <dgm:spPr/>
      <dgm:t>
        <a:bodyPr/>
        <a:lstStyle/>
        <a:p>
          <a:endParaRPr lang="en-US"/>
        </a:p>
      </dgm:t>
    </dgm:pt>
    <dgm:pt modelId="{10C599D0-B0F3-4FB2-A9CD-5BB757045AE9}">
      <dgm:prSet custT="1"/>
      <dgm:spPr/>
      <dgm:t>
        <a:bodyPr/>
        <a:lstStyle/>
        <a:p>
          <a:r>
            <a:rPr lang="en-US" sz="2400" dirty="0" smtClean="0"/>
            <a:t>The owner/grantor </a:t>
          </a:r>
          <a:r>
            <a:rPr lang="en-US" sz="2400" b="1" dirty="0" smtClean="0"/>
            <a:t>and the qualified person actively farming lives </a:t>
          </a:r>
          <a:r>
            <a:rPr lang="en-US" sz="2400" dirty="0" smtClean="0"/>
            <a:t>within 4 cities/townships of the agricultural property.</a:t>
          </a:r>
          <a:endParaRPr lang="en-US" sz="2400" dirty="0"/>
        </a:p>
      </dgm:t>
    </dgm:pt>
    <dgm:pt modelId="{5902CD23-0CFD-4465-BAEE-B9E46B9A0F20}" type="parTrans" cxnId="{CE6F8829-48D6-45E8-8802-BD15B4B27EC3}">
      <dgm:prSet/>
      <dgm:spPr/>
      <dgm:t>
        <a:bodyPr/>
        <a:lstStyle/>
        <a:p>
          <a:endParaRPr lang="en-US"/>
        </a:p>
      </dgm:t>
    </dgm:pt>
    <dgm:pt modelId="{7F55F8A6-38BC-4DC4-B54E-AFEFA07C37EA}" type="sibTrans" cxnId="{CE6F8829-48D6-45E8-8802-BD15B4B27EC3}">
      <dgm:prSet/>
      <dgm:spPr/>
      <dgm:t>
        <a:bodyPr/>
        <a:lstStyle/>
        <a:p>
          <a:endParaRPr lang="en-US"/>
        </a:p>
      </dgm:t>
    </dgm:pt>
    <dgm:pt modelId="{18F269E4-9082-446B-A9BC-CD2F3AD801D4}" type="pres">
      <dgm:prSet presAssocID="{5DCD238D-3C5D-4DB2-BE90-D6843EEDD81C}" presName="vert0" presStyleCnt="0">
        <dgm:presLayoutVars>
          <dgm:dir/>
          <dgm:animOne val="branch"/>
          <dgm:animLvl val="lvl"/>
        </dgm:presLayoutVars>
      </dgm:prSet>
      <dgm:spPr/>
      <dgm:t>
        <a:bodyPr/>
        <a:lstStyle/>
        <a:p>
          <a:endParaRPr lang="en-US"/>
        </a:p>
      </dgm:t>
    </dgm:pt>
    <dgm:pt modelId="{AA98AE39-E126-444E-B0EF-136C9DA2889E}" type="pres">
      <dgm:prSet presAssocID="{89D28D79-BCC7-46EC-86B9-0BB37B2D486B}" presName="thickLine" presStyleLbl="alignNode1" presStyleIdx="0" presStyleCnt="1"/>
      <dgm:spPr/>
    </dgm:pt>
    <dgm:pt modelId="{B375F837-2E6E-416D-99A4-3F2F54BC8E77}" type="pres">
      <dgm:prSet presAssocID="{89D28D79-BCC7-46EC-86B9-0BB37B2D486B}" presName="horz1" presStyleCnt="0"/>
      <dgm:spPr/>
    </dgm:pt>
    <dgm:pt modelId="{74B76710-5F3C-4F53-AA9A-50A042B3D9BD}" type="pres">
      <dgm:prSet presAssocID="{89D28D79-BCC7-46EC-86B9-0BB37B2D486B}" presName="tx1" presStyleLbl="revTx" presStyleIdx="0" presStyleCnt="6"/>
      <dgm:spPr/>
      <dgm:t>
        <a:bodyPr/>
        <a:lstStyle/>
        <a:p>
          <a:endParaRPr lang="en-US"/>
        </a:p>
      </dgm:t>
    </dgm:pt>
    <dgm:pt modelId="{1EED7742-17C9-4B28-8EFA-C0B40E1C2745}" type="pres">
      <dgm:prSet presAssocID="{89D28D79-BCC7-46EC-86B9-0BB37B2D486B}" presName="vert1" presStyleCnt="0"/>
      <dgm:spPr/>
    </dgm:pt>
    <dgm:pt modelId="{533F15CF-A446-4B16-B09C-A7527D508C41}" type="pres">
      <dgm:prSet presAssocID="{A151B2F6-7D7B-4445-9671-6B297D54B8FA}" presName="vertSpace2a" presStyleCnt="0"/>
      <dgm:spPr/>
    </dgm:pt>
    <dgm:pt modelId="{598AF69C-979E-48BA-8EF8-CC56B520E450}" type="pres">
      <dgm:prSet presAssocID="{A151B2F6-7D7B-4445-9671-6B297D54B8FA}" presName="horz2" presStyleCnt="0"/>
      <dgm:spPr/>
    </dgm:pt>
    <dgm:pt modelId="{F163DDAE-2D22-4E76-880E-6834BF108207}" type="pres">
      <dgm:prSet presAssocID="{A151B2F6-7D7B-4445-9671-6B297D54B8FA}" presName="horzSpace2" presStyleCnt="0"/>
      <dgm:spPr/>
    </dgm:pt>
    <dgm:pt modelId="{A3F35C39-31EC-46EE-8D37-1E1936347449}" type="pres">
      <dgm:prSet presAssocID="{A151B2F6-7D7B-4445-9671-6B297D54B8FA}" presName="tx2" presStyleLbl="revTx" presStyleIdx="1" presStyleCnt="6" custScaleY="66489"/>
      <dgm:spPr/>
      <dgm:t>
        <a:bodyPr/>
        <a:lstStyle/>
        <a:p>
          <a:endParaRPr lang="en-US"/>
        </a:p>
      </dgm:t>
    </dgm:pt>
    <dgm:pt modelId="{4F7D83D7-762F-4B1E-BE10-F851C93D8ABE}" type="pres">
      <dgm:prSet presAssocID="{A151B2F6-7D7B-4445-9671-6B297D54B8FA}" presName="vert2" presStyleCnt="0"/>
      <dgm:spPr/>
    </dgm:pt>
    <dgm:pt modelId="{B4817DA4-F11C-46C9-BE74-E6E1EC8A562E}" type="pres">
      <dgm:prSet presAssocID="{A151B2F6-7D7B-4445-9671-6B297D54B8FA}" presName="thinLine2b" presStyleLbl="callout" presStyleIdx="0" presStyleCnt="5"/>
      <dgm:spPr/>
    </dgm:pt>
    <dgm:pt modelId="{EBA5D6C4-C950-421B-8266-F47B6411B2EF}" type="pres">
      <dgm:prSet presAssocID="{A151B2F6-7D7B-4445-9671-6B297D54B8FA}" presName="vertSpace2b" presStyleCnt="0"/>
      <dgm:spPr/>
    </dgm:pt>
    <dgm:pt modelId="{CB9F3D6C-C26B-4ECA-905C-39309151059A}" type="pres">
      <dgm:prSet presAssocID="{4A44577C-F214-4B03-A38D-11BD0F84BA94}" presName="horz2" presStyleCnt="0"/>
      <dgm:spPr/>
    </dgm:pt>
    <dgm:pt modelId="{B2787183-EFA8-482F-8839-FAEE1C7C6FDF}" type="pres">
      <dgm:prSet presAssocID="{4A44577C-F214-4B03-A38D-11BD0F84BA94}" presName="horzSpace2" presStyleCnt="0"/>
      <dgm:spPr/>
    </dgm:pt>
    <dgm:pt modelId="{DE3CCADD-9BEE-47CA-8D36-954E5A7FCDED}" type="pres">
      <dgm:prSet presAssocID="{4A44577C-F214-4B03-A38D-11BD0F84BA94}" presName="tx2" presStyleLbl="revTx" presStyleIdx="2" presStyleCnt="6" custScaleY="74783"/>
      <dgm:spPr/>
      <dgm:t>
        <a:bodyPr/>
        <a:lstStyle/>
        <a:p>
          <a:endParaRPr lang="en-US"/>
        </a:p>
      </dgm:t>
    </dgm:pt>
    <dgm:pt modelId="{E36F2611-57E0-46B4-8048-C5BC59EFFE98}" type="pres">
      <dgm:prSet presAssocID="{4A44577C-F214-4B03-A38D-11BD0F84BA94}" presName="vert2" presStyleCnt="0"/>
      <dgm:spPr/>
    </dgm:pt>
    <dgm:pt modelId="{1FA54D43-C1A9-4B39-BF06-E0A71FEA573B}" type="pres">
      <dgm:prSet presAssocID="{4A44577C-F214-4B03-A38D-11BD0F84BA94}" presName="thinLine2b" presStyleLbl="callout" presStyleIdx="1" presStyleCnt="5"/>
      <dgm:spPr/>
    </dgm:pt>
    <dgm:pt modelId="{7FDA6DA0-E4A1-453B-B3CC-FD9C7DE566FC}" type="pres">
      <dgm:prSet presAssocID="{4A44577C-F214-4B03-A38D-11BD0F84BA94}" presName="vertSpace2b" presStyleCnt="0"/>
      <dgm:spPr/>
    </dgm:pt>
    <dgm:pt modelId="{305CB291-BE2A-4FBF-9F74-61543E6F4B2C}" type="pres">
      <dgm:prSet presAssocID="{D5548CF4-D863-4B38-9783-E491F5FB2CE2}" presName="horz2" presStyleCnt="0"/>
      <dgm:spPr/>
    </dgm:pt>
    <dgm:pt modelId="{91301772-9D49-4414-B759-883839FEC92B}" type="pres">
      <dgm:prSet presAssocID="{D5548CF4-D863-4B38-9783-E491F5FB2CE2}" presName="horzSpace2" presStyleCnt="0"/>
      <dgm:spPr/>
    </dgm:pt>
    <dgm:pt modelId="{FCC68E40-9580-4D19-BDA2-363049BB0A5C}" type="pres">
      <dgm:prSet presAssocID="{D5548CF4-D863-4B38-9783-E491F5FB2CE2}" presName="tx2" presStyleLbl="revTx" presStyleIdx="3" presStyleCnt="6" custScaleY="44469"/>
      <dgm:spPr/>
      <dgm:t>
        <a:bodyPr/>
        <a:lstStyle/>
        <a:p>
          <a:endParaRPr lang="en-US"/>
        </a:p>
      </dgm:t>
    </dgm:pt>
    <dgm:pt modelId="{EBB3EEBB-BECA-4707-B5E3-93EB0DF83F7A}" type="pres">
      <dgm:prSet presAssocID="{D5548CF4-D863-4B38-9783-E491F5FB2CE2}" presName="vert2" presStyleCnt="0"/>
      <dgm:spPr/>
    </dgm:pt>
    <dgm:pt modelId="{336B1745-48F0-4657-B931-5035F524C934}" type="pres">
      <dgm:prSet presAssocID="{D5548CF4-D863-4B38-9783-E491F5FB2CE2}" presName="thinLine2b" presStyleLbl="callout" presStyleIdx="2" presStyleCnt="5"/>
      <dgm:spPr/>
    </dgm:pt>
    <dgm:pt modelId="{685C3614-A83E-40AD-8004-17C1147FCB61}" type="pres">
      <dgm:prSet presAssocID="{D5548CF4-D863-4B38-9783-E491F5FB2CE2}" presName="vertSpace2b" presStyleCnt="0"/>
      <dgm:spPr/>
    </dgm:pt>
    <dgm:pt modelId="{EA8C5B1C-2CE3-4D4B-95CC-4CCF2F675B9E}" type="pres">
      <dgm:prSet presAssocID="{10C599D0-B0F3-4FB2-A9CD-5BB757045AE9}" presName="horz2" presStyleCnt="0"/>
      <dgm:spPr/>
    </dgm:pt>
    <dgm:pt modelId="{20E73A46-4E97-4CBB-9B97-D6B215508ECE}" type="pres">
      <dgm:prSet presAssocID="{10C599D0-B0F3-4FB2-A9CD-5BB757045AE9}" presName="horzSpace2" presStyleCnt="0"/>
      <dgm:spPr/>
    </dgm:pt>
    <dgm:pt modelId="{3658521B-106F-4B0A-9966-36BDC350C592}" type="pres">
      <dgm:prSet presAssocID="{10C599D0-B0F3-4FB2-A9CD-5BB757045AE9}" presName="tx2" presStyleLbl="revTx" presStyleIdx="4" presStyleCnt="6" custScaleX="97505" custScaleY="69083"/>
      <dgm:spPr/>
      <dgm:t>
        <a:bodyPr/>
        <a:lstStyle/>
        <a:p>
          <a:endParaRPr lang="en-US"/>
        </a:p>
      </dgm:t>
    </dgm:pt>
    <dgm:pt modelId="{87F9F009-6DAE-4DEC-872A-D6E38FA32A63}" type="pres">
      <dgm:prSet presAssocID="{10C599D0-B0F3-4FB2-A9CD-5BB757045AE9}" presName="vert2" presStyleCnt="0"/>
      <dgm:spPr/>
    </dgm:pt>
    <dgm:pt modelId="{75681303-4881-4679-8312-52D68B1A4CBC}" type="pres">
      <dgm:prSet presAssocID="{10C599D0-B0F3-4FB2-A9CD-5BB757045AE9}" presName="thinLine2b" presStyleLbl="callout" presStyleIdx="3" presStyleCnt="5"/>
      <dgm:spPr/>
    </dgm:pt>
    <dgm:pt modelId="{75278504-E230-4D24-A115-81BC121B0B13}" type="pres">
      <dgm:prSet presAssocID="{10C599D0-B0F3-4FB2-A9CD-5BB757045AE9}" presName="vertSpace2b" presStyleCnt="0"/>
      <dgm:spPr/>
    </dgm:pt>
    <dgm:pt modelId="{01DB6201-B2F5-47C8-BB76-4376A8811C97}" type="pres">
      <dgm:prSet presAssocID="{B56507A2-6CA4-45C4-B85D-622AC648F6B1}" presName="horz2" presStyleCnt="0"/>
      <dgm:spPr/>
    </dgm:pt>
    <dgm:pt modelId="{41E043C5-9820-4D17-B5EB-1526F3122B25}" type="pres">
      <dgm:prSet presAssocID="{B56507A2-6CA4-45C4-B85D-622AC648F6B1}" presName="horzSpace2" presStyleCnt="0"/>
      <dgm:spPr/>
    </dgm:pt>
    <dgm:pt modelId="{0E6918B7-99B3-49D5-B1F0-CB7485C583A5}" type="pres">
      <dgm:prSet presAssocID="{B56507A2-6CA4-45C4-B85D-622AC648F6B1}" presName="tx2" presStyleLbl="revTx" presStyleIdx="5" presStyleCnt="6" custScaleY="95348"/>
      <dgm:spPr/>
      <dgm:t>
        <a:bodyPr/>
        <a:lstStyle/>
        <a:p>
          <a:endParaRPr lang="en-US"/>
        </a:p>
      </dgm:t>
    </dgm:pt>
    <dgm:pt modelId="{D3D6D0BF-6DC1-460A-A93F-AED4D0E86756}" type="pres">
      <dgm:prSet presAssocID="{B56507A2-6CA4-45C4-B85D-622AC648F6B1}" presName="vert2" presStyleCnt="0"/>
      <dgm:spPr/>
    </dgm:pt>
    <dgm:pt modelId="{CD259472-A6CD-454C-97F5-BD29FA87C91F}" type="pres">
      <dgm:prSet presAssocID="{B56507A2-6CA4-45C4-B85D-622AC648F6B1}" presName="thinLine2b" presStyleLbl="callout" presStyleIdx="4" presStyleCnt="5"/>
      <dgm:spPr/>
    </dgm:pt>
    <dgm:pt modelId="{1D559553-4F7C-4DF3-B8AA-7D2239C72B2A}" type="pres">
      <dgm:prSet presAssocID="{B56507A2-6CA4-45C4-B85D-622AC648F6B1}" presName="vertSpace2b" presStyleCnt="0"/>
      <dgm:spPr/>
    </dgm:pt>
  </dgm:ptLst>
  <dgm:cxnLst>
    <dgm:cxn modelId="{D886C693-6A80-479A-9BC1-814D9CFFEEDD}" type="presOf" srcId="{10C599D0-B0F3-4FB2-A9CD-5BB757045AE9}" destId="{3658521B-106F-4B0A-9966-36BDC350C592}" srcOrd="0" destOrd="0" presId="urn:microsoft.com/office/officeart/2008/layout/LinedList"/>
    <dgm:cxn modelId="{4EE4B09D-F4A2-4C9F-8C95-A58855543F59}" type="presOf" srcId="{A151B2F6-7D7B-4445-9671-6B297D54B8FA}" destId="{A3F35C39-31EC-46EE-8D37-1E1936347449}" srcOrd="0" destOrd="0" presId="urn:microsoft.com/office/officeart/2008/layout/LinedList"/>
    <dgm:cxn modelId="{7EB0683A-6437-48D9-88EB-12895F77943E}" srcId="{89D28D79-BCC7-46EC-86B9-0BB37B2D486B}" destId="{B56507A2-6CA4-45C4-B85D-622AC648F6B1}" srcOrd="4" destOrd="0" parTransId="{2240B060-C9F9-499B-ADAD-9F609DABD8B0}" sibTransId="{7F50FB32-0CED-49A3-84BD-0BBE950BC22E}"/>
    <dgm:cxn modelId="{95C22A8A-9FFA-4CC0-9D57-39CC6C3401E4}" type="presOf" srcId="{89D28D79-BCC7-46EC-86B9-0BB37B2D486B}" destId="{74B76710-5F3C-4F53-AA9A-50A042B3D9BD}" srcOrd="0" destOrd="0" presId="urn:microsoft.com/office/officeart/2008/layout/LinedList"/>
    <dgm:cxn modelId="{F3FB67CF-FE58-47E4-849E-11163D2FB899}" type="presOf" srcId="{4A44577C-F214-4B03-A38D-11BD0F84BA94}" destId="{DE3CCADD-9BEE-47CA-8D36-954E5A7FCDED}" srcOrd="0" destOrd="0" presId="urn:microsoft.com/office/officeart/2008/layout/LinedList"/>
    <dgm:cxn modelId="{8A8769F2-E865-4248-B862-828B2527FEB2}" srcId="{89D28D79-BCC7-46EC-86B9-0BB37B2D486B}" destId="{D5548CF4-D863-4B38-9783-E491F5FB2CE2}" srcOrd="2" destOrd="0" parTransId="{3D3F6A59-E897-4B04-A07F-095D1511A803}" sibTransId="{78B94F43-E95F-4AFD-88F3-AD0264574C96}"/>
    <dgm:cxn modelId="{024B73DB-17B9-4B14-90E0-D18131082BD5}" type="presOf" srcId="{D5548CF4-D863-4B38-9783-E491F5FB2CE2}" destId="{FCC68E40-9580-4D19-BDA2-363049BB0A5C}" srcOrd="0" destOrd="0" presId="urn:microsoft.com/office/officeart/2008/layout/LinedList"/>
    <dgm:cxn modelId="{3374CF78-3D40-452C-BC3D-D210E54FD6FB}" type="presOf" srcId="{B56507A2-6CA4-45C4-B85D-622AC648F6B1}" destId="{0E6918B7-99B3-49D5-B1F0-CB7485C583A5}" srcOrd="0" destOrd="0" presId="urn:microsoft.com/office/officeart/2008/layout/LinedList"/>
    <dgm:cxn modelId="{11287DA8-5824-4CEA-8C5E-9A9FD93B25EE}" srcId="{89D28D79-BCC7-46EC-86B9-0BB37B2D486B}" destId="{A151B2F6-7D7B-4445-9671-6B297D54B8FA}" srcOrd="0" destOrd="0" parTransId="{03074C61-0D77-486C-B582-BEC6C9351C7C}" sibTransId="{AA5957C7-C1D6-43B3-BA34-4F234D5C2C0C}"/>
    <dgm:cxn modelId="{CE6F8829-48D6-45E8-8802-BD15B4B27EC3}" srcId="{89D28D79-BCC7-46EC-86B9-0BB37B2D486B}" destId="{10C599D0-B0F3-4FB2-A9CD-5BB757045AE9}" srcOrd="3" destOrd="0" parTransId="{5902CD23-0CFD-4465-BAEE-B9E46B9A0F20}" sibTransId="{7F55F8A6-38BC-4DC4-B54E-AFEFA07C37EA}"/>
    <dgm:cxn modelId="{9D4F4997-9916-430F-8454-117B2834F48A}" srcId="{89D28D79-BCC7-46EC-86B9-0BB37B2D486B}" destId="{4A44577C-F214-4B03-A38D-11BD0F84BA94}" srcOrd="1" destOrd="0" parTransId="{E6860467-4D9C-4432-8276-5F4671F95080}" sibTransId="{F94EC980-5A58-446F-93CA-E68E6EB38DB9}"/>
    <dgm:cxn modelId="{9814DBE9-4532-4AB8-BF99-A43225345A40}" type="presOf" srcId="{5DCD238D-3C5D-4DB2-BE90-D6843EEDD81C}" destId="{18F269E4-9082-446B-A9BC-CD2F3AD801D4}" srcOrd="0" destOrd="0" presId="urn:microsoft.com/office/officeart/2008/layout/LinedList"/>
    <dgm:cxn modelId="{C7CD6E95-9E27-48DA-AED1-5FCE309353D9}" srcId="{5DCD238D-3C5D-4DB2-BE90-D6843EEDD81C}" destId="{89D28D79-BCC7-46EC-86B9-0BB37B2D486B}" srcOrd="0" destOrd="0" parTransId="{7DC954BF-3CA7-44EE-A11E-D50F88A2C43B}" sibTransId="{26FE23C1-5B6A-46AB-84E5-C019834A6E8A}"/>
    <dgm:cxn modelId="{C37307E6-8DE7-4746-9FC3-6D1C8FEE69CC}" type="presParOf" srcId="{18F269E4-9082-446B-A9BC-CD2F3AD801D4}" destId="{AA98AE39-E126-444E-B0EF-136C9DA2889E}" srcOrd="0" destOrd="0" presId="urn:microsoft.com/office/officeart/2008/layout/LinedList"/>
    <dgm:cxn modelId="{FF676094-A634-4CB0-B1E0-FE7016B578DF}" type="presParOf" srcId="{18F269E4-9082-446B-A9BC-CD2F3AD801D4}" destId="{B375F837-2E6E-416D-99A4-3F2F54BC8E77}" srcOrd="1" destOrd="0" presId="urn:microsoft.com/office/officeart/2008/layout/LinedList"/>
    <dgm:cxn modelId="{2D2DDB05-E2F0-4BD3-B6CA-8EF32A9C7C30}" type="presParOf" srcId="{B375F837-2E6E-416D-99A4-3F2F54BC8E77}" destId="{74B76710-5F3C-4F53-AA9A-50A042B3D9BD}" srcOrd="0" destOrd="0" presId="urn:microsoft.com/office/officeart/2008/layout/LinedList"/>
    <dgm:cxn modelId="{6E658137-AB2C-46BE-858A-B457F784CD44}" type="presParOf" srcId="{B375F837-2E6E-416D-99A4-3F2F54BC8E77}" destId="{1EED7742-17C9-4B28-8EFA-C0B40E1C2745}" srcOrd="1" destOrd="0" presId="urn:microsoft.com/office/officeart/2008/layout/LinedList"/>
    <dgm:cxn modelId="{00514C87-8B1D-4BD6-B30E-27D135B84CF0}" type="presParOf" srcId="{1EED7742-17C9-4B28-8EFA-C0B40E1C2745}" destId="{533F15CF-A446-4B16-B09C-A7527D508C41}" srcOrd="0" destOrd="0" presId="urn:microsoft.com/office/officeart/2008/layout/LinedList"/>
    <dgm:cxn modelId="{2990B7BB-BE24-4926-A431-CA302E42A4C6}" type="presParOf" srcId="{1EED7742-17C9-4B28-8EFA-C0B40E1C2745}" destId="{598AF69C-979E-48BA-8EF8-CC56B520E450}" srcOrd="1" destOrd="0" presId="urn:microsoft.com/office/officeart/2008/layout/LinedList"/>
    <dgm:cxn modelId="{1ACA4510-9A70-4128-8FA8-BED4FE201B5B}" type="presParOf" srcId="{598AF69C-979E-48BA-8EF8-CC56B520E450}" destId="{F163DDAE-2D22-4E76-880E-6834BF108207}" srcOrd="0" destOrd="0" presId="urn:microsoft.com/office/officeart/2008/layout/LinedList"/>
    <dgm:cxn modelId="{8CA87E82-AA5B-4C90-A144-1989C5F421F8}" type="presParOf" srcId="{598AF69C-979E-48BA-8EF8-CC56B520E450}" destId="{A3F35C39-31EC-46EE-8D37-1E1936347449}" srcOrd="1" destOrd="0" presId="urn:microsoft.com/office/officeart/2008/layout/LinedList"/>
    <dgm:cxn modelId="{6FDCD6C9-216C-43F3-9BDF-3938B4561373}" type="presParOf" srcId="{598AF69C-979E-48BA-8EF8-CC56B520E450}" destId="{4F7D83D7-762F-4B1E-BE10-F851C93D8ABE}" srcOrd="2" destOrd="0" presId="urn:microsoft.com/office/officeart/2008/layout/LinedList"/>
    <dgm:cxn modelId="{E190321D-C88C-427B-AB53-7A720661480B}" type="presParOf" srcId="{1EED7742-17C9-4B28-8EFA-C0B40E1C2745}" destId="{B4817DA4-F11C-46C9-BE74-E6E1EC8A562E}" srcOrd="2" destOrd="0" presId="urn:microsoft.com/office/officeart/2008/layout/LinedList"/>
    <dgm:cxn modelId="{6152A2B9-6049-4F86-8909-6E5BCCEEBAEA}" type="presParOf" srcId="{1EED7742-17C9-4B28-8EFA-C0B40E1C2745}" destId="{EBA5D6C4-C950-421B-8266-F47B6411B2EF}" srcOrd="3" destOrd="0" presId="urn:microsoft.com/office/officeart/2008/layout/LinedList"/>
    <dgm:cxn modelId="{B6B8175E-476D-4443-A6C2-01D07A26BB43}" type="presParOf" srcId="{1EED7742-17C9-4B28-8EFA-C0B40E1C2745}" destId="{CB9F3D6C-C26B-4ECA-905C-39309151059A}" srcOrd="4" destOrd="0" presId="urn:microsoft.com/office/officeart/2008/layout/LinedList"/>
    <dgm:cxn modelId="{A80D3612-24D9-4E00-9260-7DFA49CD7BD1}" type="presParOf" srcId="{CB9F3D6C-C26B-4ECA-905C-39309151059A}" destId="{B2787183-EFA8-482F-8839-FAEE1C7C6FDF}" srcOrd="0" destOrd="0" presId="urn:microsoft.com/office/officeart/2008/layout/LinedList"/>
    <dgm:cxn modelId="{73EA87A7-4666-460E-A271-7529CA1AEC65}" type="presParOf" srcId="{CB9F3D6C-C26B-4ECA-905C-39309151059A}" destId="{DE3CCADD-9BEE-47CA-8D36-954E5A7FCDED}" srcOrd="1" destOrd="0" presId="urn:microsoft.com/office/officeart/2008/layout/LinedList"/>
    <dgm:cxn modelId="{B632C74C-F4D5-41BF-826F-B44C6678E347}" type="presParOf" srcId="{CB9F3D6C-C26B-4ECA-905C-39309151059A}" destId="{E36F2611-57E0-46B4-8048-C5BC59EFFE98}" srcOrd="2" destOrd="0" presId="urn:microsoft.com/office/officeart/2008/layout/LinedList"/>
    <dgm:cxn modelId="{87E62828-C452-400C-9497-EE3936952A82}" type="presParOf" srcId="{1EED7742-17C9-4B28-8EFA-C0B40E1C2745}" destId="{1FA54D43-C1A9-4B39-BF06-E0A71FEA573B}" srcOrd="5" destOrd="0" presId="urn:microsoft.com/office/officeart/2008/layout/LinedList"/>
    <dgm:cxn modelId="{1BCB5886-8C62-445C-89B3-A6239581B974}" type="presParOf" srcId="{1EED7742-17C9-4B28-8EFA-C0B40E1C2745}" destId="{7FDA6DA0-E4A1-453B-B3CC-FD9C7DE566FC}" srcOrd="6" destOrd="0" presId="urn:microsoft.com/office/officeart/2008/layout/LinedList"/>
    <dgm:cxn modelId="{7713F483-025A-46CB-B03E-AC1B3B8EA46C}" type="presParOf" srcId="{1EED7742-17C9-4B28-8EFA-C0B40E1C2745}" destId="{305CB291-BE2A-4FBF-9F74-61543E6F4B2C}" srcOrd="7" destOrd="0" presId="urn:microsoft.com/office/officeart/2008/layout/LinedList"/>
    <dgm:cxn modelId="{FCCF0EEE-7906-4E1A-A7EF-097F48A9EA47}" type="presParOf" srcId="{305CB291-BE2A-4FBF-9F74-61543E6F4B2C}" destId="{91301772-9D49-4414-B759-883839FEC92B}" srcOrd="0" destOrd="0" presId="urn:microsoft.com/office/officeart/2008/layout/LinedList"/>
    <dgm:cxn modelId="{88AB939C-3755-4FC3-9CF7-36B57AF1865B}" type="presParOf" srcId="{305CB291-BE2A-4FBF-9F74-61543E6F4B2C}" destId="{FCC68E40-9580-4D19-BDA2-363049BB0A5C}" srcOrd="1" destOrd="0" presId="urn:microsoft.com/office/officeart/2008/layout/LinedList"/>
    <dgm:cxn modelId="{A41857D7-63B1-437A-9028-FA1BDBAF0DA5}" type="presParOf" srcId="{305CB291-BE2A-4FBF-9F74-61543E6F4B2C}" destId="{EBB3EEBB-BECA-4707-B5E3-93EB0DF83F7A}" srcOrd="2" destOrd="0" presId="urn:microsoft.com/office/officeart/2008/layout/LinedList"/>
    <dgm:cxn modelId="{363945A4-ECA9-4BDD-961C-45115E212B06}" type="presParOf" srcId="{1EED7742-17C9-4B28-8EFA-C0B40E1C2745}" destId="{336B1745-48F0-4657-B931-5035F524C934}" srcOrd="8" destOrd="0" presId="urn:microsoft.com/office/officeart/2008/layout/LinedList"/>
    <dgm:cxn modelId="{6922CE45-2B82-41B6-8797-EEE585418FF9}" type="presParOf" srcId="{1EED7742-17C9-4B28-8EFA-C0B40E1C2745}" destId="{685C3614-A83E-40AD-8004-17C1147FCB61}" srcOrd="9" destOrd="0" presId="urn:microsoft.com/office/officeart/2008/layout/LinedList"/>
    <dgm:cxn modelId="{89A26151-D8F6-4033-8124-AB792CBF6AF9}" type="presParOf" srcId="{1EED7742-17C9-4B28-8EFA-C0B40E1C2745}" destId="{EA8C5B1C-2CE3-4D4B-95CC-4CCF2F675B9E}" srcOrd="10" destOrd="0" presId="urn:microsoft.com/office/officeart/2008/layout/LinedList"/>
    <dgm:cxn modelId="{78ADDA3B-2648-41B4-8F2B-3499F0E22012}" type="presParOf" srcId="{EA8C5B1C-2CE3-4D4B-95CC-4CCF2F675B9E}" destId="{20E73A46-4E97-4CBB-9B97-D6B215508ECE}" srcOrd="0" destOrd="0" presId="urn:microsoft.com/office/officeart/2008/layout/LinedList"/>
    <dgm:cxn modelId="{981CF87B-E86F-4F80-AA57-1A7B54FC9E4B}" type="presParOf" srcId="{EA8C5B1C-2CE3-4D4B-95CC-4CCF2F675B9E}" destId="{3658521B-106F-4B0A-9966-36BDC350C592}" srcOrd="1" destOrd="0" presId="urn:microsoft.com/office/officeart/2008/layout/LinedList"/>
    <dgm:cxn modelId="{F8DD9E1F-7498-4A9A-8141-73BD47DEECE4}" type="presParOf" srcId="{EA8C5B1C-2CE3-4D4B-95CC-4CCF2F675B9E}" destId="{87F9F009-6DAE-4DEC-872A-D6E38FA32A63}" srcOrd="2" destOrd="0" presId="urn:microsoft.com/office/officeart/2008/layout/LinedList"/>
    <dgm:cxn modelId="{BD74F36D-1AA9-4A73-98DE-A1D7F5C477EC}" type="presParOf" srcId="{1EED7742-17C9-4B28-8EFA-C0B40E1C2745}" destId="{75681303-4881-4679-8312-52D68B1A4CBC}" srcOrd="11" destOrd="0" presId="urn:microsoft.com/office/officeart/2008/layout/LinedList"/>
    <dgm:cxn modelId="{F553F319-9F6A-4926-96CB-5C95B8AA46F2}" type="presParOf" srcId="{1EED7742-17C9-4B28-8EFA-C0B40E1C2745}" destId="{75278504-E230-4D24-A115-81BC121B0B13}" srcOrd="12" destOrd="0" presId="urn:microsoft.com/office/officeart/2008/layout/LinedList"/>
    <dgm:cxn modelId="{95EFE57B-2551-4B2E-88C7-51BF9D1558A9}" type="presParOf" srcId="{1EED7742-17C9-4B28-8EFA-C0B40E1C2745}" destId="{01DB6201-B2F5-47C8-BB76-4376A8811C97}" srcOrd="13" destOrd="0" presId="urn:microsoft.com/office/officeart/2008/layout/LinedList"/>
    <dgm:cxn modelId="{5B2C7FC5-CB36-4B21-A0AB-FAD46211F4BE}" type="presParOf" srcId="{01DB6201-B2F5-47C8-BB76-4376A8811C97}" destId="{41E043C5-9820-4D17-B5EB-1526F3122B25}" srcOrd="0" destOrd="0" presId="urn:microsoft.com/office/officeart/2008/layout/LinedList"/>
    <dgm:cxn modelId="{9F9E5BBF-74B9-4032-AD29-F710FF64A2CD}" type="presParOf" srcId="{01DB6201-B2F5-47C8-BB76-4376A8811C97}" destId="{0E6918B7-99B3-49D5-B1F0-CB7485C583A5}" srcOrd="1" destOrd="0" presId="urn:microsoft.com/office/officeart/2008/layout/LinedList"/>
    <dgm:cxn modelId="{BC0813DD-C90F-44BA-BFBC-E37178C105B8}" type="presParOf" srcId="{01DB6201-B2F5-47C8-BB76-4376A8811C97}" destId="{D3D6D0BF-6DC1-460A-A93F-AED4D0E86756}" srcOrd="2" destOrd="0" presId="urn:microsoft.com/office/officeart/2008/layout/LinedList"/>
    <dgm:cxn modelId="{73D7CABC-D832-4D8E-8439-74DA58539316}" type="presParOf" srcId="{1EED7742-17C9-4B28-8EFA-C0B40E1C2745}" destId="{CD259472-A6CD-454C-97F5-BD29FA87C91F}" srcOrd="14" destOrd="0" presId="urn:microsoft.com/office/officeart/2008/layout/LinedList"/>
    <dgm:cxn modelId="{18A5373F-9105-4EF6-A874-48B1DF484C0F}" type="presParOf" srcId="{1EED7742-17C9-4B28-8EFA-C0B40E1C2745}" destId="{1D559553-4F7C-4DF3-B8AA-7D2239C72B2A}"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97EF9-32EC-4AAB-A362-E181496F13FC}">
      <dsp:nvSpPr>
        <dsp:cNvPr id="0" name=""/>
        <dsp:cNvSpPr/>
      </dsp:nvSpPr>
      <dsp:spPr>
        <a:xfrm>
          <a:off x="-6114847" y="-936171"/>
          <a:ext cx="7283808" cy="7283808"/>
        </a:xfrm>
        <a:prstGeom prst="blockArc">
          <a:avLst>
            <a:gd name="adj1" fmla="val 18900000"/>
            <a:gd name="adj2" fmla="val 2700000"/>
            <a:gd name="adj3" fmla="val 297"/>
          </a:avLst>
        </a:pr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FB178-303F-4CD8-BCF7-DD4FB232B2D7}">
      <dsp:nvSpPr>
        <dsp:cNvPr id="0" name=""/>
        <dsp:cNvSpPr/>
      </dsp:nvSpPr>
      <dsp:spPr>
        <a:xfrm>
          <a:off x="825789" y="541146"/>
          <a:ext cx="11044157" cy="1082293"/>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9070"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t>No County Specific Scenarios</a:t>
          </a:r>
          <a:endParaRPr lang="en-US" sz="4400" kern="1200" dirty="0"/>
        </a:p>
      </dsp:txBody>
      <dsp:txXfrm>
        <a:off x="825789" y="541146"/>
        <a:ext cx="11044157" cy="1082293"/>
      </dsp:txXfrm>
    </dsp:sp>
    <dsp:sp modelId="{88A97A2B-034B-490D-AA40-A3978A8F348F}">
      <dsp:nvSpPr>
        <dsp:cNvPr id="0" name=""/>
        <dsp:cNvSpPr/>
      </dsp:nvSpPr>
      <dsp:spPr>
        <a:xfrm>
          <a:off x="126394" y="490813"/>
          <a:ext cx="1182066" cy="1166617"/>
        </a:xfrm>
        <a:prstGeom prst="ellipse">
          <a:avLst/>
        </a:prstGeom>
        <a:blipFill rotWithShape="0">
          <a:blip xmlns:r="http://schemas.openxmlformats.org/officeDocument/2006/relationships" r:embed="rId1"/>
          <a:stretch>
            <a:fillRect/>
          </a:stretch>
        </a:blip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D23F9C-3327-4AD2-B1C5-FFC971FA25CA}">
      <dsp:nvSpPr>
        <dsp:cNvPr id="0" name=""/>
        <dsp:cNvSpPr/>
      </dsp:nvSpPr>
      <dsp:spPr>
        <a:xfrm>
          <a:off x="1219203" y="2164586"/>
          <a:ext cx="10650743" cy="1082293"/>
        </a:xfrm>
        <a:prstGeom prst="rect">
          <a:avLst/>
        </a:prstGeom>
        <a:solidFill>
          <a:schemeClr val="accent3">
            <a:hueOff val="-5329119"/>
            <a:satOff val="-23371"/>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9070" tIns="111760" rIns="111760" bIns="111760" numCol="1" spcCol="1270" anchor="ctr" anchorCtr="0">
          <a:noAutofit/>
        </a:bodyPr>
        <a:lstStyle/>
        <a:p>
          <a:pPr marL="0" lvl="0" indent="0" algn="l" defTabSz="1955800">
            <a:lnSpc>
              <a:spcPct val="90000"/>
            </a:lnSpc>
            <a:spcBef>
              <a:spcPct val="0"/>
            </a:spcBef>
            <a:spcAft>
              <a:spcPct val="35000"/>
            </a:spcAft>
          </a:pPr>
          <a:r>
            <a:rPr lang="en-US" sz="4400" kern="1200" dirty="0" smtClean="0"/>
            <a:t>Be Respectful </a:t>
          </a:r>
          <a:r>
            <a:rPr lang="en-US" sz="3600" kern="1200" dirty="0" smtClean="0"/>
            <a:t>(technology, comments etc…)</a:t>
          </a:r>
          <a:endParaRPr lang="en-US" sz="3600" kern="1200" dirty="0"/>
        </a:p>
      </dsp:txBody>
      <dsp:txXfrm>
        <a:off x="1219203" y="2164586"/>
        <a:ext cx="10650743" cy="1082293"/>
      </dsp:txXfrm>
    </dsp:sp>
    <dsp:sp modelId="{14531890-E1AA-42E3-A4AB-53B27E4DE008}">
      <dsp:nvSpPr>
        <dsp:cNvPr id="0" name=""/>
        <dsp:cNvSpPr/>
      </dsp:nvSpPr>
      <dsp:spPr>
        <a:xfrm>
          <a:off x="364729" y="1998711"/>
          <a:ext cx="1441276" cy="1414042"/>
        </a:xfrm>
        <a:prstGeom prst="ellipse">
          <a:avLst/>
        </a:prstGeom>
        <a:blipFill rotWithShape="0">
          <a:blip xmlns:r="http://schemas.openxmlformats.org/officeDocument/2006/relationships" r:embed="rId2"/>
          <a:stretch>
            <a:fillRect/>
          </a:stretch>
        </a:blipFill>
        <a:ln w="10795" cap="flat" cmpd="sng" algn="ctr">
          <a:solidFill>
            <a:schemeClr val="accent3">
              <a:hueOff val="-5329119"/>
              <a:satOff val="-23371"/>
              <a:lumOff val="1373"/>
              <a:alphaOff val="0"/>
            </a:schemeClr>
          </a:solidFill>
          <a:prstDash val="solid"/>
        </a:ln>
        <a:effectLst/>
      </dsp:spPr>
      <dsp:style>
        <a:lnRef idx="2">
          <a:scrgbClr r="0" g="0" b="0"/>
        </a:lnRef>
        <a:fillRef idx="1">
          <a:scrgbClr r="0" g="0" b="0"/>
        </a:fillRef>
        <a:effectRef idx="0">
          <a:scrgbClr r="0" g="0" b="0"/>
        </a:effectRef>
        <a:fontRef idx="minor"/>
      </dsp:style>
    </dsp:sp>
    <dsp:sp modelId="{E94D303C-E4E8-4069-A8FE-D50FD921D0E4}">
      <dsp:nvSpPr>
        <dsp:cNvPr id="0" name=""/>
        <dsp:cNvSpPr/>
      </dsp:nvSpPr>
      <dsp:spPr>
        <a:xfrm>
          <a:off x="753306" y="3788025"/>
          <a:ext cx="11044157" cy="1082293"/>
        </a:xfrm>
        <a:prstGeom prst="rect">
          <a:avLst/>
        </a:prstGeom>
        <a:solidFill>
          <a:schemeClr val="accent3">
            <a:hueOff val="-10658239"/>
            <a:satOff val="-46741"/>
            <a:lumOff val="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9070"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t>Participate</a:t>
          </a:r>
          <a:endParaRPr lang="en-US" sz="4400" kern="1200" dirty="0"/>
        </a:p>
      </dsp:txBody>
      <dsp:txXfrm>
        <a:off x="753306" y="3788025"/>
        <a:ext cx="11044157" cy="1082293"/>
      </dsp:txXfrm>
    </dsp:sp>
    <dsp:sp modelId="{EB9EA412-B5B3-4579-A7A5-E99C2CD38976}">
      <dsp:nvSpPr>
        <dsp:cNvPr id="0" name=""/>
        <dsp:cNvSpPr/>
      </dsp:nvSpPr>
      <dsp:spPr>
        <a:xfrm>
          <a:off x="36605" y="3745910"/>
          <a:ext cx="1361646" cy="1307869"/>
        </a:xfrm>
        <a:prstGeom prst="ellipse">
          <a:avLst/>
        </a:prstGeom>
        <a:blipFill rotWithShape="0">
          <a:blip xmlns:r="http://schemas.openxmlformats.org/officeDocument/2006/relationships" r:embed="rId3"/>
          <a:stretch>
            <a:fillRect/>
          </a:stretch>
        </a:blipFill>
        <a:ln w="10795" cap="flat" cmpd="sng" algn="ctr">
          <a:solidFill>
            <a:schemeClr val="accent3">
              <a:hueOff val="-10658239"/>
              <a:satOff val="-46741"/>
              <a:lumOff val="274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40DA5-111E-4C23-B2FE-B32800B655F6}">
      <dsp:nvSpPr>
        <dsp:cNvPr id="0" name=""/>
        <dsp:cNvSpPr/>
      </dsp:nvSpPr>
      <dsp:spPr>
        <a:xfrm>
          <a:off x="3551633" y="0"/>
          <a:ext cx="2648695" cy="1095068"/>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Who Owns?</a:t>
          </a:r>
          <a:endParaRPr lang="en-US" sz="3600" kern="1200" dirty="0"/>
        </a:p>
      </dsp:txBody>
      <dsp:txXfrm>
        <a:off x="3583706" y="32073"/>
        <a:ext cx="2584549" cy="1030922"/>
      </dsp:txXfrm>
    </dsp:sp>
    <dsp:sp modelId="{7BBB9CBA-1E68-4D74-9EED-3C36D3C728AC}">
      <dsp:nvSpPr>
        <dsp:cNvPr id="0" name=""/>
        <dsp:cNvSpPr/>
      </dsp:nvSpPr>
      <dsp:spPr>
        <a:xfrm rot="5400000">
          <a:off x="4670655" y="1122444"/>
          <a:ext cx="410650" cy="49278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4728147" y="1163509"/>
        <a:ext cx="295668" cy="287455"/>
      </dsp:txXfrm>
    </dsp:sp>
    <dsp:sp modelId="{72872227-6B08-4A28-B899-BFD57F4B68EF}">
      <dsp:nvSpPr>
        <dsp:cNvPr id="0" name=""/>
        <dsp:cNvSpPr/>
      </dsp:nvSpPr>
      <dsp:spPr>
        <a:xfrm>
          <a:off x="3551633" y="1642602"/>
          <a:ext cx="2648695" cy="1095068"/>
        </a:xfrm>
        <a:prstGeom prst="roundRect">
          <a:avLst>
            <a:gd name="adj" fmla="val 10000"/>
          </a:avLst>
        </a:prstGeom>
        <a:solidFill>
          <a:schemeClr val="accent3">
            <a:hueOff val="-5329119"/>
            <a:satOff val="-23371"/>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Who Occupies?</a:t>
          </a:r>
          <a:endParaRPr lang="en-US" sz="2900" kern="1200" dirty="0"/>
        </a:p>
      </dsp:txBody>
      <dsp:txXfrm>
        <a:off x="3583706" y="1674675"/>
        <a:ext cx="2584549" cy="1030922"/>
      </dsp:txXfrm>
    </dsp:sp>
    <dsp:sp modelId="{B1749470-C09A-48A5-8F97-78309E2102C5}">
      <dsp:nvSpPr>
        <dsp:cNvPr id="0" name=""/>
        <dsp:cNvSpPr/>
      </dsp:nvSpPr>
      <dsp:spPr>
        <a:xfrm rot="5400000">
          <a:off x="4670655" y="2765046"/>
          <a:ext cx="410650" cy="492780"/>
        </a:xfrm>
        <a:prstGeom prst="rightArrow">
          <a:avLst>
            <a:gd name="adj1" fmla="val 60000"/>
            <a:gd name="adj2" fmla="val 50000"/>
          </a:avLst>
        </a:prstGeom>
        <a:solidFill>
          <a:schemeClr val="accent3">
            <a:hueOff val="-10658239"/>
            <a:satOff val="-46741"/>
            <a:lumOff val="27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4728147" y="2806111"/>
        <a:ext cx="295668" cy="287455"/>
      </dsp:txXfrm>
    </dsp:sp>
    <dsp:sp modelId="{37F732EC-C74D-4134-8391-699C7EA32EC8}">
      <dsp:nvSpPr>
        <dsp:cNvPr id="0" name=""/>
        <dsp:cNvSpPr/>
      </dsp:nvSpPr>
      <dsp:spPr>
        <a:xfrm>
          <a:off x="3551633" y="3285204"/>
          <a:ext cx="2648695" cy="1095068"/>
        </a:xfrm>
        <a:prstGeom prst="roundRect">
          <a:avLst>
            <a:gd name="adj" fmla="val 10000"/>
          </a:avLst>
        </a:prstGeom>
        <a:solidFill>
          <a:schemeClr val="accent3">
            <a:hueOff val="-10658239"/>
            <a:satOff val="-46741"/>
            <a:lumOff val="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Who Farms?</a:t>
          </a:r>
          <a:endParaRPr lang="en-US" sz="2900" kern="1200" dirty="0"/>
        </a:p>
      </dsp:txBody>
      <dsp:txXfrm>
        <a:off x="3583706" y="3317277"/>
        <a:ext cx="2584549" cy="1030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8AE39-E126-444E-B0EF-136C9DA2889E}">
      <dsp:nvSpPr>
        <dsp:cNvPr id="0" name=""/>
        <dsp:cNvSpPr/>
      </dsp:nvSpPr>
      <dsp:spPr>
        <a:xfrm>
          <a:off x="0" y="0"/>
          <a:ext cx="11831637"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74B76710-5F3C-4F53-AA9A-50A042B3D9BD}">
      <dsp:nvSpPr>
        <dsp:cNvPr id="0" name=""/>
        <dsp:cNvSpPr/>
      </dsp:nvSpPr>
      <dsp:spPr>
        <a:xfrm>
          <a:off x="0" y="0"/>
          <a:ext cx="2366327" cy="516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Requirements:</a:t>
          </a:r>
          <a:endParaRPr lang="en-US" sz="2800" kern="1200" dirty="0"/>
        </a:p>
      </dsp:txBody>
      <dsp:txXfrm>
        <a:off x="0" y="0"/>
        <a:ext cx="2366327" cy="5164137"/>
      </dsp:txXfrm>
    </dsp:sp>
    <dsp:sp modelId="{A3F35C39-31EC-46EE-8D37-1E1936347449}">
      <dsp:nvSpPr>
        <dsp:cNvPr id="0" name=""/>
        <dsp:cNvSpPr/>
      </dsp:nvSpPr>
      <dsp:spPr>
        <a:xfrm>
          <a:off x="2543802" y="67829"/>
          <a:ext cx="9287835" cy="901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The agricultural parcel is under the </a:t>
          </a:r>
          <a:r>
            <a:rPr lang="en-US" sz="2400" kern="1200" dirty="0" smtClean="0">
              <a:solidFill>
                <a:srgbClr val="FF0000"/>
              </a:solidFill>
            </a:rPr>
            <a:t>same ownership </a:t>
          </a:r>
          <a:r>
            <a:rPr lang="en-US" sz="2400" kern="1200" dirty="0" smtClean="0"/>
            <a:t>as the established main parcel.</a:t>
          </a:r>
          <a:endParaRPr lang="en-US" sz="2400" kern="1200" dirty="0"/>
        </a:p>
      </dsp:txBody>
      <dsp:txXfrm>
        <a:off x="2543802" y="67829"/>
        <a:ext cx="9287835" cy="901986"/>
      </dsp:txXfrm>
    </dsp:sp>
    <dsp:sp modelId="{B4817DA4-F11C-46C9-BE74-E6E1EC8A562E}">
      <dsp:nvSpPr>
        <dsp:cNvPr id="0" name=""/>
        <dsp:cNvSpPr/>
      </dsp:nvSpPr>
      <dsp:spPr>
        <a:xfrm>
          <a:off x="2366327" y="969815"/>
          <a:ext cx="946531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DE3CCADD-9BEE-47CA-8D36-954E5A7FCDED}">
      <dsp:nvSpPr>
        <dsp:cNvPr id="0" name=""/>
        <dsp:cNvSpPr/>
      </dsp:nvSpPr>
      <dsp:spPr>
        <a:xfrm>
          <a:off x="2543802" y="1037645"/>
          <a:ext cx="9287835" cy="1014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A qualified person* must be farming the land on </a:t>
          </a:r>
          <a:r>
            <a:rPr lang="en-US" sz="2400" b="1" kern="1200" dirty="0" smtClean="0">
              <a:solidFill>
                <a:srgbClr val="FF0000"/>
              </a:solidFill>
            </a:rPr>
            <a:t>behalf of the owner.</a:t>
          </a:r>
        </a:p>
        <a:p>
          <a:pPr lvl="0" algn="l" defTabSz="1066800">
            <a:lnSpc>
              <a:spcPct val="90000"/>
            </a:lnSpc>
            <a:spcBef>
              <a:spcPct val="0"/>
            </a:spcBef>
            <a:spcAft>
              <a:spcPct val="35000"/>
            </a:spcAft>
          </a:pPr>
          <a:r>
            <a:rPr lang="en-US" sz="2000" i="1" kern="1200" dirty="0" smtClean="0">
              <a:solidFill>
                <a:schemeClr val="tx1"/>
              </a:solidFill>
            </a:rPr>
            <a:t>*q</a:t>
          </a:r>
          <a:r>
            <a:rPr lang="en-US" sz="2000" i="1" kern="1200" dirty="0" smtClean="0"/>
            <a:t>ualifying relative of owner/grantor/shareholder/member of an entity </a:t>
          </a:r>
          <a:endParaRPr lang="en-US" sz="2000" i="1" kern="1200" dirty="0">
            <a:solidFill>
              <a:schemeClr val="tx1"/>
            </a:solidFill>
          </a:endParaRPr>
        </a:p>
      </dsp:txBody>
      <dsp:txXfrm>
        <a:off x="2543802" y="1037645"/>
        <a:ext cx="9287835" cy="1014502"/>
      </dsp:txXfrm>
    </dsp:sp>
    <dsp:sp modelId="{1FA54D43-C1A9-4B39-BF06-E0A71FEA573B}">
      <dsp:nvSpPr>
        <dsp:cNvPr id="0" name=""/>
        <dsp:cNvSpPr/>
      </dsp:nvSpPr>
      <dsp:spPr>
        <a:xfrm>
          <a:off x="2366327" y="2052147"/>
          <a:ext cx="946531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FCC68E40-9580-4D19-BDA2-363049BB0A5C}">
      <dsp:nvSpPr>
        <dsp:cNvPr id="0" name=""/>
        <dsp:cNvSpPr/>
      </dsp:nvSpPr>
      <dsp:spPr>
        <a:xfrm>
          <a:off x="2543802" y="2119977"/>
          <a:ext cx="9287835" cy="603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The agricultural parcel is at least 40 acres.</a:t>
          </a:r>
          <a:endParaRPr lang="en-US" sz="2400" kern="1200" dirty="0"/>
        </a:p>
      </dsp:txBody>
      <dsp:txXfrm>
        <a:off x="2543802" y="2119977"/>
        <a:ext cx="9287835" cy="603264"/>
      </dsp:txXfrm>
    </dsp:sp>
    <dsp:sp modelId="{336B1745-48F0-4657-B931-5035F524C934}">
      <dsp:nvSpPr>
        <dsp:cNvPr id="0" name=""/>
        <dsp:cNvSpPr/>
      </dsp:nvSpPr>
      <dsp:spPr>
        <a:xfrm>
          <a:off x="2366327" y="2723241"/>
          <a:ext cx="946531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3658521B-106F-4B0A-9966-36BDC350C592}">
      <dsp:nvSpPr>
        <dsp:cNvPr id="0" name=""/>
        <dsp:cNvSpPr/>
      </dsp:nvSpPr>
      <dsp:spPr>
        <a:xfrm>
          <a:off x="2543802" y="2791071"/>
          <a:ext cx="9056104" cy="93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The owner/grantor </a:t>
          </a:r>
          <a:r>
            <a:rPr lang="en-US" sz="2400" b="1" kern="1200" dirty="0" smtClean="0"/>
            <a:t>and the qualified person actively farming lives </a:t>
          </a:r>
          <a:r>
            <a:rPr lang="en-US" sz="2400" kern="1200" dirty="0" smtClean="0"/>
            <a:t>within 4 cities/townships of the agricultural property.</a:t>
          </a:r>
          <a:endParaRPr lang="en-US" sz="2400" kern="1200" dirty="0"/>
        </a:p>
      </dsp:txBody>
      <dsp:txXfrm>
        <a:off x="2543802" y="2791071"/>
        <a:ext cx="9056104" cy="937176"/>
      </dsp:txXfrm>
    </dsp:sp>
    <dsp:sp modelId="{75681303-4881-4679-8312-52D68B1A4CBC}">
      <dsp:nvSpPr>
        <dsp:cNvPr id="0" name=""/>
        <dsp:cNvSpPr/>
      </dsp:nvSpPr>
      <dsp:spPr>
        <a:xfrm>
          <a:off x="2366327" y="3728247"/>
          <a:ext cx="946531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E6918B7-99B3-49D5-B1F0-CB7485C583A5}">
      <dsp:nvSpPr>
        <dsp:cNvPr id="0" name=""/>
        <dsp:cNvSpPr/>
      </dsp:nvSpPr>
      <dsp:spPr>
        <a:xfrm>
          <a:off x="2543802" y="3796077"/>
          <a:ext cx="9287835" cy="1293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If an established main parcel is leased for farming purposes and a qualified person of the entity is farming, then all other non-contiguous parcels must be </a:t>
          </a:r>
          <a:r>
            <a:rPr lang="en-US" sz="2400" b="1" kern="1200" dirty="0" smtClean="0"/>
            <a:t>farmed by that same entity and farmer</a:t>
          </a:r>
          <a:r>
            <a:rPr lang="en-US" sz="2400" kern="1200" dirty="0" smtClean="0"/>
            <a:t>.</a:t>
          </a:r>
          <a:endParaRPr lang="en-US" sz="2400" kern="1200" dirty="0"/>
        </a:p>
      </dsp:txBody>
      <dsp:txXfrm>
        <a:off x="2543802" y="3796077"/>
        <a:ext cx="9287835" cy="1293485"/>
      </dsp:txXfrm>
    </dsp:sp>
    <dsp:sp modelId="{CD259472-A6CD-454C-97F5-BD29FA87C91F}">
      <dsp:nvSpPr>
        <dsp:cNvPr id="0" name=""/>
        <dsp:cNvSpPr/>
      </dsp:nvSpPr>
      <dsp:spPr>
        <a:xfrm>
          <a:off x="2366327" y="5089563"/>
          <a:ext cx="946531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F2A04DE5-F1A9-4D45-BF54-BEFDBA739CA2}" type="datetimeFigureOut">
              <a:rPr lang="en-US" smtClean="0">
                <a:latin typeface="NeueHaasGroteskText Std" panose="020B0504020202020204" pitchFamily="34" charset="0"/>
              </a:rPr>
              <a:t>9/18/2017</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atin typeface="NeueHaasGroteskText Std" panose="020B0504020202020204" pitchFamily="34" charset="0"/>
              </a:defRPr>
            </a:lvl1pPr>
          </a:lstStyle>
          <a:p>
            <a:fld id="{A50CD39D-89B0-4C68-805A-35C75A7C20C8}" type="datetimeFigureOut">
              <a:rPr lang="en-US" smtClean="0"/>
              <a:pPr/>
              <a:t>9/18/2017</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in addition</a:t>
            </a:r>
            <a:r>
              <a:rPr lang="en-US" baseline="0" dirty="0" smtClean="0"/>
              <a:t> to the ones listed: </a:t>
            </a:r>
          </a:p>
          <a:p>
            <a:pPr marL="173336" indent="-173336">
              <a:buFont typeface="Arial" panose="020B0604020202020204" pitchFamily="34" charset="0"/>
              <a:buChar char="•"/>
            </a:pPr>
            <a:r>
              <a:rPr lang="en-US" baseline="0" dirty="0" smtClean="0"/>
              <a:t>Ag homestead only thing that matters is classification, ownership and location</a:t>
            </a:r>
          </a:p>
          <a:p>
            <a:pPr marL="173336" indent="-173336">
              <a:buFont typeface="Arial" panose="020B0604020202020204" pitchFamily="34" charset="0"/>
              <a:buChar char="•"/>
            </a:pPr>
            <a:r>
              <a:rPr lang="en-US" baseline="0" dirty="0" smtClean="0"/>
              <a:t>Special ag homestead: must be 40 acre tracts, must be ag,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93270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34889B-1FAA-471F-B6AC-0FE2EEE18723}" type="slidenum">
              <a:rPr lang="en-US" smtClean="0"/>
              <a:pPr>
                <a:defRPr/>
              </a:pPr>
              <a:t>23</a:t>
            </a:fld>
            <a:endParaRPr lang="en-US" dirty="0"/>
          </a:p>
        </p:txBody>
      </p:sp>
    </p:spTree>
    <p:extLst>
      <p:ext uri="{BB962C8B-B14F-4D97-AF65-F5344CB8AC3E}">
        <p14:creationId xmlns:p14="http://schemas.microsoft.com/office/powerpoint/2010/main" val="286711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When a parcel is leased to an authorized entity for farming purposes, special agricultural homestead linking should be denied if the established main parcel is not leased to the same farming entity. If the established main parcel is leased for farming purposes, parcels leased to the same authorized entity and that have the </a:t>
            </a:r>
            <a:r>
              <a:rPr lang="en-US" b="1" dirty="0"/>
              <a:t>same qualified person </a:t>
            </a:r>
            <a:r>
              <a:rPr lang="en-US" dirty="0"/>
              <a:t>actively farming as the established main parcel may be linked.</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9890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14060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28656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2220366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422802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110264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417314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stand up: </a:t>
            </a:r>
          </a:p>
          <a:p>
            <a:endParaRPr lang="en-US" dirty="0" smtClean="0"/>
          </a:p>
          <a:p>
            <a:r>
              <a:rPr lang="en-US" dirty="0" smtClean="0"/>
              <a:t>Sit down if you don’t have any agricultural land in your county</a:t>
            </a:r>
          </a:p>
          <a:p>
            <a:pPr marL="173336" indent="-173336">
              <a:buFont typeface="Arial" panose="020B0604020202020204" pitchFamily="34" charset="0"/>
              <a:buChar char="•"/>
            </a:pPr>
            <a:r>
              <a:rPr lang="en-US" dirty="0" smtClean="0"/>
              <a:t>If someone sits, ask</a:t>
            </a:r>
            <a:r>
              <a:rPr lang="en-US" baseline="0" dirty="0" smtClean="0"/>
              <a:t> them if they are in the right class</a:t>
            </a:r>
          </a:p>
          <a:p>
            <a:r>
              <a:rPr lang="en-US" baseline="0" dirty="0" smtClean="0"/>
              <a:t>Sit down if you only have owner occupied agricultural land in your county</a:t>
            </a:r>
          </a:p>
          <a:p>
            <a:r>
              <a:rPr lang="en-US" baseline="0" dirty="0" smtClean="0"/>
              <a:t>Sit down if you have less than 50 agricultural parcels in your county</a:t>
            </a:r>
          </a:p>
          <a:p>
            <a:r>
              <a:rPr lang="en-US" baseline="0" dirty="0" smtClean="0"/>
              <a:t>Sit down if you have less than 100 agricultural parcels in your county</a:t>
            </a:r>
          </a:p>
          <a:p>
            <a:r>
              <a:rPr lang="en-US" baseline="0" dirty="0" smtClean="0"/>
              <a:t>Sit down if you have been working with agricultural homestead for 5 years or less</a:t>
            </a:r>
          </a:p>
          <a:p>
            <a:r>
              <a:rPr lang="en-US" baseline="0" dirty="0" smtClean="0"/>
              <a:t>Sit down if you have been working with agricultural homesteads for 8 years or less</a:t>
            </a:r>
          </a:p>
          <a:p>
            <a:r>
              <a:rPr lang="en-US" baseline="0" dirty="0" smtClean="0"/>
              <a:t>People standing are the experts in the room, ask which counties they are from.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09440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92000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out your flow charts.  This can be found on our website.</a:t>
            </a:r>
            <a:endParaRPr lang="en-US" dirty="0"/>
          </a:p>
        </p:txBody>
      </p:sp>
      <p:sp>
        <p:nvSpPr>
          <p:cNvPr id="4" name="Slide Number Placeholder 3"/>
          <p:cNvSpPr>
            <a:spLocks noGrp="1"/>
          </p:cNvSpPr>
          <p:nvPr>
            <p:ph type="sldNum" sz="quarter" idx="10"/>
          </p:nvPr>
        </p:nvSpPr>
        <p:spPr/>
        <p:txBody>
          <a:bodyPr/>
          <a:lstStyle/>
          <a:p>
            <a:fld id="{BD73E437-CFC0-4FEC-97AA-543818D62858}" type="slidenum">
              <a:rPr lang="en-US" smtClean="0"/>
              <a:t>8</a:t>
            </a:fld>
            <a:endParaRPr lang="en-US"/>
          </a:p>
        </p:txBody>
      </p:sp>
    </p:spTree>
    <p:extLst>
      <p:ext uri="{BB962C8B-B14F-4D97-AF65-F5344CB8AC3E}">
        <p14:creationId xmlns:p14="http://schemas.microsoft.com/office/powerpoint/2010/main" val="96920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tried to simplify by developing a flow chart that is based on three basic questions</a:t>
            </a:r>
            <a:endParaRPr lang="en-US" dirty="0"/>
          </a:p>
        </p:txBody>
      </p:sp>
      <p:sp>
        <p:nvSpPr>
          <p:cNvPr id="4" name="Slide Number Placeholder 3"/>
          <p:cNvSpPr>
            <a:spLocks noGrp="1"/>
          </p:cNvSpPr>
          <p:nvPr>
            <p:ph type="sldNum" sz="quarter" idx="10"/>
          </p:nvPr>
        </p:nvSpPr>
        <p:spPr/>
        <p:txBody>
          <a:bodyPr/>
          <a:lstStyle/>
          <a:p>
            <a:fld id="{BD73E437-CFC0-4FEC-97AA-543818D62858}" type="slidenum">
              <a:rPr lang="en-US" smtClean="0"/>
              <a:t>9</a:t>
            </a:fld>
            <a:endParaRPr lang="en-US"/>
          </a:p>
        </p:txBody>
      </p:sp>
    </p:spTree>
    <p:extLst>
      <p:ext uri="{BB962C8B-B14F-4D97-AF65-F5344CB8AC3E}">
        <p14:creationId xmlns:p14="http://schemas.microsoft.com/office/powerpoint/2010/main" val="349105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no one occupies,</a:t>
            </a:r>
            <a:r>
              <a:rPr lang="en-US" baseline="0" dirty="0" smtClean="0"/>
              <a:t> we care about who farms, and whether the person is “actively farming”</a:t>
            </a:r>
            <a:endParaRPr lang="en-US" dirty="0"/>
          </a:p>
        </p:txBody>
      </p:sp>
      <p:sp>
        <p:nvSpPr>
          <p:cNvPr id="4" name="Slide Number Placeholder 3"/>
          <p:cNvSpPr>
            <a:spLocks noGrp="1"/>
          </p:cNvSpPr>
          <p:nvPr>
            <p:ph type="sldNum" sz="quarter" idx="10"/>
          </p:nvPr>
        </p:nvSpPr>
        <p:spPr/>
        <p:txBody>
          <a:bodyPr/>
          <a:lstStyle/>
          <a:p>
            <a:fld id="{BD73E437-CFC0-4FEC-97AA-543818D62858}" type="slidenum">
              <a:rPr lang="en-US" smtClean="0"/>
              <a:t>10</a:t>
            </a:fld>
            <a:endParaRPr lang="en-US"/>
          </a:p>
        </p:txBody>
      </p:sp>
    </p:spTree>
    <p:extLst>
      <p:ext uri="{BB962C8B-B14F-4D97-AF65-F5344CB8AC3E}">
        <p14:creationId xmlns:p14="http://schemas.microsoft.com/office/powerpoint/2010/main" val="378889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73E437-CFC0-4FEC-97AA-543818D62858}" type="slidenum">
              <a:rPr lang="en-US" smtClean="0"/>
              <a:t>12</a:t>
            </a:fld>
            <a:endParaRPr lang="en-US"/>
          </a:p>
        </p:txBody>
      </p:sp>
    </p:spTree>
    <p:extLst>
      <p:ext uri="{BB962C8B-B14F-4D97-AF65-F5344CB8AC3E}">
        <p14:creationId xmlns:p14="http://schemas.microsoft.com/office/powerpoint/2010/main" val="3632238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340555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needs to be reviewed</a:t>
            </a:r>
            <a:r>
              <a:rPr lang="en-US" baseline="0" dirty="0" smtClean="0"/>
              <a:t> and updated.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224564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4"/>
          </p:nvPr>
        </p:nvSpPr>
        <p:spPr/>
        <p:txBody>
          <a:bodyPr/>
          <a:lstStyle/>
          <a:p>
            <a:fld id="{E5994F70-8F4F-43C8-BEBE-091835A6D027}" type="datetime1">
              <a:rPr lang="en-US" smtClean="0"/>
              <a:t>9/18/2017</a:t>
            </a:fld>
            <a:endParaRPr lang="en-US" dirty="0"/>
          </a:p>
        </p:txBody>
      </p:sp>
      <p:sp>
        <p:nvSpPr>
          <p:cNvPr id="4" name="Footer Placeholder 3"/>
          <p:cNvSpPr>
            <a:spLocks noGrp="1"/>
          </p:cNvSpPr>
          <p:nvPr>
            <p:ph type="ftr" sz="quarter" idx="15"/>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4"/>
          </p:nvPr>
        </p:nvSpPr>
        <p:spPr/>
        <p:txBody>
          <a:bodyPr/>
          <a:lstStyle/>
          <a:p>
            <a:fld id="{E5994F70-8F4F-43C8-BEBE-091835A6D027}" type="datetime1">
              <a:rPr lang="en-US" smtClean="0"/>
              <a:t>9/18/2017</a:t>
            </a:fld>
            <a:endParaRPr lang="en-US" dirty="0"/>
          </a:p>
        </p:txBody>
      </p:sp>
      <p:sp>
        <p:nvSpPr>
          <p:cNvPr id="4" name="Footer Placeholder 3"/>
          <p:cNvSpPr>
            <a:spLocks noGrp="1"/>
          </p:cNvSpPr>
          <p:nvPr>
            <p:ph type="ftr" sz="quarter" idx="15"/>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1"/>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12"/>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13"/>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1"/>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2"/>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3"/>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1"/>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2"/>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3"/>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1"/>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12"/>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13"/>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2" name="Date Placeholder 1"/>
          <p:cNvSpPr>
            <a:spLocks noGrp="1"/>
          </p:cNvSpPr>
          <p:nvPr>
            <p:ph type="dt" sz="half" idx="14"/>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15"/>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22"/>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23"/>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24"/>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9443" y="1301035"/>
            <a:ext cx="6473113" cy="1618278"/>
          </a:xfrm>
          <a:prstGeom prst="rect">
            <a:avLst/>
          </a:prstGeom>
        </p:spPr>
      </p:pic>
      <p:sp>
        <p:nvSpPr>
          <p:cNvPr id="4" name="Date Placeholder 3"/>
          <p:cNvSpPr>
            <a:spLocks noGrp="1"/>
          </p:cNvSpPr>
          <p:nvPr>
            <p:ph type="dt" sz="half" idx="15"/>
          </p:nvPr>
        </p:nvSpPr>
        <p:spPr/>
        <p:txBody>
          <a:bodyPr/>
          <a:lstStyle/>
          <a:p>
            <a:fld id="{E5994F70-8F4F-43C8-BEBE-091835A6D027}" type="datetime1">
              <a:rPr lang="en-US" smtClean="0"/>
              <a:t>9/18/2017</a:t>
            </a:fld>
            <a:endParaRPr lang="en-US" dirty="0"/>
          </a:p>
        </p:txBody>
      </p:sp>
      <p:sp>
        <p:nvSpPr>
          <p:cNvPr id="5" name="Footer Placeholder 4"/>
          <p:cNvSpPr>
            <a:spLocks noGrp="1"/>
          </p:cNvSpPr>
          <p:nvPr>
            <p:ph type="ftr" sz="quarter" idx="16"/>
          </p:nvPr>
        </p:nvSpPr>
        <p:spPr/>
        <p:txBody>
          <a:bodyPr/>
          <a:lstStyle/>
          <a:p>
            <a:r>
              <a:rPr lang="en-US" smtClean="0"/>
              <a:t>Optional Tagline Goes Here | www.revenue.state.mn.us</a:t>
            </a:r>
            <a:endParaRPr lang="en-US" dirty="0"/>
          </a:p>
        </p:txBody>
      </p:sp>
      <p:sp>
        <p:nvSpPr>
          <p:cNvPr id="6" name="Slide Number Placeholder 5"/>
          <p:cNvSpPr>
            <a:spLocks noGrp="1"/>
          </p:cNvSpPr>
          <p:nvPr>
            <p:ph type="sldNum" sz="quarter" idx="17"/>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20"/>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21"/>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2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22"/>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23"/>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24"/>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21"/>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22"/>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23"/>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21"/>
          </p:nvPr>
        </p:nvSpPr>
        <p:spPr/>
        <p:txBody>
          <a:bodyPr/>
          <a:lstStyle/>
          <a:p>
            <a:fld id="{E5994F70-8F4F-43C8-BEBE-091835A6D027}" type="datetime1">
              <a:rPr lang="en-US" smtClean="0"/>
              <a:t>9/18/2017</a:t>
            </a:fld>
            <a:endParaRPr lang="en-US" dirty="0"/>
          </a:p>
        </p:txBody>
      </p:sp>
      <p:sp>
        <p:nvSpPr>
          <p:cNvPr id="4" name="Footer Placeholder 3"/>
          <p:cNvSpPr>
            <a:spLocks noGrp="1"/>
          </p:cNvSpPr>
          <p:nvPr>
            <p:ph type="ftr" sz="quarter" idx="22"/>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23"/>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9"/>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20"/>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2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9"/>
          </p:nvPr>
        </p:nvSpPr>
        <p:spPr/>
        <p:txBody>
          <a:bodyPr/>
          <a:lstStyle/>
          <a:p>
            <a:fld id="{E5994F70-8F4F-43C8-BEBE-091835A6D027}" type="datetime1">
              <a:rPr lang="en-US" smtClean="0"/>
              <a:t>9/18/2017</a:t>
            </a:fld>
            <a:endParaRPr lang="en-US" dirty="0"/>
          </a:p>
        </p:txBody>
      </p:sp>
      <p:sp>
        <p:nvSpPr>
          <p:cNvPr id="4" name="Footer Placeholder 3"/>
          <p:cNvSpPr>
            <a:spLocks noGrp="1"/>
          </p:cNvSpPr>
          <p:nvPr>
            <p:ph type="ftr" sz="quarter" idx="20"/>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2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2" name="Date Placeholder 1"/>
          <p:cNvSpPr>
            <a:spLocks noGrp="1"/>
          </p:cNvSpPr>
          <p:nvPr>
            <p:ph type="dt" sz="half" idx="11"/>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2"/>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5" name="Slide Number Placeholder 4"/>
          <p:cNvSpPr>
            <a:spLocks noGrp="1"/>
          </p:cNvSpPr>
          <p:nvPr>
            <p:ph type="sldNum" sz="quarter" idx="13"/>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2" name="Date Placeholder 1"/>
          <p:cNvSpPr>
            <a:spLocks noGrp="1"/>
          </p:cNvSpPr>
          <p:nvPr>
            <p:ph type="dt" sz="half" idx="11"/>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2"/>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5" name="Slide Number Placeholder 4"/>
          <p:cNvSpPr>
            <a:spLocks noGrp="1"/>
          </p:cNvSpPr>
          <p:nvPr>
            <p:ph type="sldNum" sz="quarter" idx="13"/>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2" name="Date Placeholder 1"/>
          <p:cNvSpPr>
            <a:spLocks noGrp="1"/>
          </p:cNvSpPr>
          <p:nvPr>
            <p:ph type="dt" sz="half" idx="11"/>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12"/>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13"/>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2" name="Date Placeholder 1"/>
          <p:cNvSpPr>
            <a:spLocks noGrp="1"/>
          </p:cNvSpPr>
          <p:nvPr>
            <p:ph type="dt" sz="half" idx="14"/>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15"/>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778810"/>
            <a:ext cx="3272835" cy="818208"/>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Here | www.revenue.state.mn.us</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
        <p:nvSpPr>
          <p:cNvPr id="4" name="Date Placeholder 3"/>
          <p:cNvSpPr>
            <a:spLocks noGrp="1"/>
          </p:cNvSpPr>
          <p:nvPr>
            <p:ph type="dt" sz="half" idx="18"/>
          </p:nvPr>
        </p:nvSpPr>
        <p:spPr/>
        <p:txBody>
          <a:bodyPr/>
          <a:lstStyle/>
          <a:p>
            <a:fld id="{E5994F70-8F4F-43C8-BEBE-091835A6D027}" type="datetime1">
              <a:rPr lang="en-US" smtClean="0"/>
              <a:t>9/18/2017</a:t>
            </a:fld>
            <a:endParaRPr lang="en-US" dirty="0"/>
          </a:p>
        </p:txBody>
      </p:sp>
      <p:sp>
        <p:nvSpPr>
          <p:cNvPr id="5" name="Slide Number Placeholder 4"/>
          <p:cNvSpPr>
            <a:spLocks noGrp="1"/>
          </p:cNvSpPr>
          <p:nvPr>
            <p:ph type="sldNum" sz="quarter" idx="19"/>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2" name="Date Placeholder 1"/>
          <p:cNvSpPr>
            <a:spLocks noGrp="1"/>
          </p:cNvSpPr>
          <p:nvPr>
            <p:ph type="dt" sz="half" idx="12"/>
          </p:nvPr>
        </p:nvSpPr>
        <p:spPr/>
        <p:txBody>
          <a:bodyPr/>
          <a:lstStyle/>
          <a:p>
            <a:fld id="{E5994F70-8F4F-43C8-BEBE-091835A6D027}" type="datetime1">
              <a:rPr lang="en-US" smtClean="0"/>
              <a:t>9/18/2017</a:t>
            </a:fld>
            <a:endParaRPr lang="en-US" dirty="0"/>
          </a:p>
        </p:txBody>
      </p:sp>
      <p:sp>
        <p:nvSpPr>
          <p:cNvPr id="5" name="Footer Placeholder 4"/>
          <p:cNvSpPr>
            <a:spLocks noGrp="1"/>
          </p:cNvSpPr>
          <p:nvPr>
            <p:ph type="ftr" sz="quarter" idx="13"/>
          </p:nvPr>
        </p:nvSpPr>
        <p:spPr/>
        <p:txBody>
          <a:bodyPr/>
          <a:lstStyle/>
          <a:p>
            <a:r>
              <a:rPr lang="en-US" smtClean="0"/>
              <a:t>Optional Tagline Goes Here | www.revenue.state.mn.us</a:t>
            </a:r>
            <a:endParaRPr lang="en-US" dirty="0"/>
          </a:p>
        </p:txBody>
      </p:sp>
      <p:sp>
        <p:nvSpPr>
          <p:cNvPr id="6" name="Slide Number Placeholder 5"/>
          <p:cNvSpPr>
            <a:spLocks noGrp="1"/>
          </p:cNvSpPr>
          <p:nvPr>
            <p:ph type="sldNum" sz="quarter" idx="14"/>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2" name="Date Placeholder 1"/>
          <p:cNvSpPr>
            <a:spLocks noGrp="1"/>
          </p:cNvSpPr>
          <p:nvPr>
            <p:ph type="dt" sz="half" idx="12"/>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13"/>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14"/>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4"/>
          </p:nvPr>
        </p:nvSpPr>
        <p:spPr/>
        <p:txBody>
          <a:bodyPr/>
          <a:lstStyle/>
          <a:p>
            <a:fld id="{E5994F70-8F4F-43C8-BEBE-091835A6D027}" type="datetime1">
              <a:rPr lang="en-US" smtClean="0"/>
              <a:t>9/18/2017</a:t>
            </a:fld>
            <a:endParaRPr lang="en-US" dirty="0"/>
          </a:p>
        </p:txBody>
      </p:sp>
      <p:sp>
        <p:nvSpPr>
          <p:cNvPr id="4" name="Footer Placeholder 3"/>
          <p:cNvSpPr>
            <a:spLocks noGrp="1"/>
          </p:cNvSpPr>
          <p:nvPr>
            <p:ph type="ftr" sz="quarter" idx="15"/>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4"/>
          </p:nvPr>
        </p:nvSpPr>
        <p:spPr/>
        <p:txBody>
          <a:bodyPr/>
          <a:lstStyle/>
          <a:p>
            <a:fld id="{E5994F70-8F4F-43C8-BEBE-091835A6D027}" type="datetime1">
              <a:rPr lang="en-US" smtClean="0"/>
              <a:t>9/18/2017</a:t>
            </a:fld>
            <a:endParaRPr lang="en-US" dirty="0"/>
          </a:p>
        </p:txBody>
      </p:sp>
      <p:sp>
        <p:nvSpPr>
          <p:cNvPr id="4" name="Footer Placeholder 3"/>
          <p:cNvSpPr>
            <a:spLocks noGrp="1"/>
          </p:cNvSpPr>
          <p:nvPr>
            <p:ph type="ftr" sz="quarter" idx="15"/>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6"/>
          </p:nvPr>
        </p:nvSpPr>
        <p:spPr/>
        <p:txBody>
          <a:bodyPr/>
          <a:lstStyle/>
          <a:p>
            <a:fld id="{E5994F70-8F4F-43C8-BEBE-091835A6D027}" type="datetime1">
              <a:rPr lang="en-US" smtClean="0"/>
              <a:t>9/18/2017</a:t>
            </a:fld>
            <a:endParaRPr lang="en-US" dirty="0"/>
          </a:p>
        </p:txBody>
      </p:sp>
      <p:sp>
        <p:nvSpPr>
          <p:cNvPr id="4" name="Footer Placeholder 3"/>
          <p:cNvSpPr>
            <a:spLocks noGrp="1"/>
          </p:cNvSpPr>
          <p:nvPr>
            <p:ph type="ftr" sz="quarter" idx="17"/>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18"/>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4"/>
          </p:nvPr>
        </p:nvSpPr>
        <p:spPr/>
        <p:txBody>
          <a:bodyPr/>
          <a:lstStyle/>
          <a:p>
            <a:fld id="{E5994F70-8F4F-43C8-BEBE-091835A6D027}" type="datetime1">
              <a:rPr lang="en-US" smtClean="0"/>
              <a:t>9/18/2017</a:t>
            </a:fld>
            <a:endParaRPr lang="en-US" dirty="0"/>
          </a:p>
        </p:txBody>
      </p:sp>
      <p:sp>
        <p:nvSpPr>
          <p:cNvPr id="4" name="Footer Placeholder 3"/>
          <p:cNvSpPr>
            <a:spLocks noGrp="1"/>
          </p:cNvSpPr>
          <p:nvPr>
            <p:ph type="ftr" sz="quarter" idx="15"/>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2" name="Date Placeholder 1"/>
          <p:cNvSpPr>
            <a:spLocks noGrp="1"/>
          </p:cNvSpPr>
          <p:nvPr>
            <p:ph type="dt" sz="half" idx="14"/>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15"/>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2" name="Date Placeholder 1"/>
          <p:cNvSpPr>
            <a:spLocks noGrp="1"/>
          </p:cNvSpPr>
          <p:nvPr>
            <p:ph type="dt" sz="half" idx="15"/>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16"/>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17"/>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6"/>
          </p:nvPr>
        </p:nvSpPr>
        <p:spPr/>
        <p:txBody>
          <a:bodyPr/>
          <a:lstStyle/>
          <a:p>
            <a:fld id="{E5994F70-8F4F-43C8-BEBE-091835A6D027}" type="datetime1">
              <a:rPr lang="en-US" smtClean="0"/>
              <a:t>9/18/2017</a:t>
            </a:fld>
            <a:endParaRPr lang="en-US" dirty="0"/>
          </a:p>
        </p:txBody>
      </p:sp>
      <p:sp>
        <p:nvSpPr>
          <p:cNvPr id="4" name="Footer Placeholder 3"/>
          <p:cNvSpPr>
            <a:spLocks noGrp="1"/>
          </p:cNvSpPr>
          <p:nvPr>
            <p:ph type="ftr" sz="quarter" idx="17"/>
          </p:nvPr>
        </p:nvSpPr>
        <p:spPr/>
        <p:txBody>
          <a:bodyPr/>
          <a:lstStyle/>
          <a:p>
            <a:r>
              <a:rPr lang="en-US" smtClean="0"/>
              <a:t>Optional Tagline Goes Here | www.revenue.state.mn.us</a:t>
            </a:r>
            <a:endParaRPr lang="en-US" dirty="0"/>
          </a:p>
        </p:txBody>
      </p:sp>
      <p:sp>
        <p:nvSpPr>
          <p:cNvPr id="5" name="Slide Number Placeholder 4"/>
          <p:cNvSpPr>
            <a:spLocks noGrp="1"/>
          </p:cNvSpPr>
          <p:nvPr>
            <p:ph type="sldNum" sz="quarter" idx="18"/>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6"/>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5" name="Slide Number Placeholder 4"/>
          <p:cNvSpPr>
            <a:spLocks noGrp="1"/>
          </p:cNvSpPr>
          <p:nvPr>
            <p:ph type="sldNum" sz="quarter" idx="18"/>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3" y="422224"/>
            <a:ext cx="3272835" cy="818208"/>
          </a:xfrm>
          <a:prstGeom prst="rect">
            <a:avLst/>
          </a:prstGeom>
        </p:spPr>
      </p:pic>
      <p:sp>
        <p:nvSpPr>
          <p:cNvPr id="2" name="Date Placeholder 1"/>
          <p:cNvSpPr>
            <a:spLocks noGrp="1"/>
          </p:cNvSpPr>
          <p:nvPr>
            <p:ph type="dt" sz="half" idx="14"/>
          </p:nvPr>
        </p:nvSpPr>
        <p:spPr/>
        <p:txBody>
          <a:bodyPr/>
          <a:lstStyle>
            <a:lvl1pPr>
              <a:defRPr>
                <a:solidFill>
                  <a:schemeClr val="bg1"/>
                </a:solidFill>
              </a:defRPr>
            </a:lvl1pPr>
          </a:lstStyle>
          <a:p>
            <a:fld id="{E5994F70-8F4F-43C8-BEBE-091835A6D027}" type="datetime1">
              <a:rPr lang="en-US" smtClean="0"/>
              <a:pPr/>
              <a:t>9/18/2017</a:t>
            </a:fld>
            <a:endParaRPr lang="en-US" dirty="0"/>
          </a:p>
        </p:txBody>
      </p:sp>
      <p:sp>
        <p:nvSpPr>
          <p:cNvPr id="3" name="Footer Placeholder 2"/>
          <p:cNvSpPr>
            <a:spLocks noGrp="1"/>
          </p:cNvSpPr>
          <p:nvPr>
            <p:ph type="ftr" sz="quarter" idx="15"/>
          </p:nvPr>
        </p:nvSpPr>
        <p:spPr/>
        <p:txBody>
          <a:bodyPr/>
          <a:lstStyle>
            <a:lvl1pPr>
              <a:defRPr>
                <a:solidFill>
                  <a:schemeClr val="bg1"/>
                </a:solidFill>
              </a:defRPr>
            </a:lvl1pPr>
          </a:lstStyle>
          <a:p>
            <a:r>
              <a:rPr lang="en-US" dirty="0"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3" y="422224"/>
            <a:ext cx="3272835" cy="818208"/>
          </a:xfrm>
          <a:prstGeom prst="rect">
            <a:avLst/>
          </a:prstGeom>
        </p:spPr>
      </p:pic>
      <p:sp>
        <p:nvSpPr>
          <p:cNvPr id="2" name="Date Placeholder 1"/>
          <p:cNvSpPr>
            <a:spLocks noGrp="1"/>
          </p:cNvSpPr>
          <p:nvPr>
            <p:ph type="dt" sz="half" idx="14"/>
          </p:nvPr>
        </p:nvSpPr>
        <p:spPr/>
        <p:txBody>
          <a:bodyPr/>
          <a:lstStyle/>
          <a:p>
            <a:fld id="{E5994F70-8F4F-43C8-BEBE-091835A6D027}" type="datetime1">
              <a:rPr lang="en-US" smtClean="0"/>
              <a:t>9/18/2017</a:t>
            </a:fld>
            <a:endParaRPr lang="en-US" dirty="0"/>
          </a:p>
        </p:txBody>
      </p:sp>
      <p:sp>
        <p:nvSpPr>
          <p:cNvPr id="3" name="Footer Placeholder 2"/>
          <p:cNvSpPr>
            <a:spLocks noGrp="1"/>
          </p:cNvSpPr>
          <p:nvPr>
            <p:ph type="ftr" sz="quarter" idx="15"/>
          </p:nvPr>
        </p:nvSpPr>
        <p:spPr/>
        <p:txBody>
          <a:bodyPr/>
          <a:lstStyle/>
          <a:p>
            <a:r>
              <a:rPr lang="en-US" smtClean="0"/>
              <a:t>Optional Tagline Goes Here | www.revenue.state.mn.us</a:t>
            </a:r>
            <a:endParaRPr lang="en-US" dirty="0"/>
          </a:p>
        </p:txBody>
      </p:sp>
      <p:sp>
        <p:nvSpPr>
          <p:cNvPr id="4" name="Slide Number Placeholder 3"/>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3" y="516353"/>
            <a:ext cx="3272835" cy="818208"/>
          </a:xfrm>
          <a:prstGeom prst="rect">
            <a:avLst/>
          </a:prstGeom>
        </p:spPr>
      </p:pic>
      <p:sp>
        <p:nvSpPr>
          <p:cNvPr id="4" name="Date Placeholder 3"/>
          <p:cNvSpPr>
            <a:spLocks noGrp="1"/>
          </p:cNvSpPr>
          <p:nvPr>
            <p:ph type="dt" sz="half" idx="15"/>
          </p:nvPr>
        </p:nvSpPr>
        <p:spPr/>
        <p:txBody>
          <a:bodyPr/>
          <a:lstStyle/>
          <a:p>
            <a:fld id="{E5994F70-8F4F-43C8-BEBE-091835A6D027}" type="datetime1">
              <a:rPr lang="en-US" smtClean="0"/>
              <a:t>9/18/2017</a:t>
            </a:fld>
            <a:endParaRPr lang="en-US" dirty="0"/>
          </a:p>
        </p:txBody>
      </p:sp>
      <p:sp>
        <p:nvSpPr>
          <p:cNvPr id="5" name="Footer Placeholder 4"/>
          <p:cNvSpPr>
            <a:spLocks noGrp="1"/>
          </p:cNvSpPr>
          <p:nvPr>
            <p:ph type="ftr" sz="quarter" idx="16"/>
          </p:nvPr>
        </p:nvSpPr>
        <p:spPr/>
        <p:txBody>
          <a:bodyPr/>
          <a:lstStyle/>
          <a:p>
            <a:r>
              <a:rPr lang="en-US" smtClean="0"/>
              <a:t>Optional Tagline Goes Here | www.revenue.state.mn.us</a:t>
            </a:r>
            <a:endParaRPr lang="en-US" dirty="0"/>
          </a:p>
        </p:txBody>
      </p:sp>
      <p:sp>
        <p:nvSpPr>
          <p:cNvPr id="6" name="Slide Number Placeholder 5"/>
          <p:cNvSpPr>
            <a:spLocks noGrp="1"/>
          </p:cNvSpPr>
          <p:nvPr>
            <p:ph type="sldNum" sz="quarter" idx="17"/>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218365" y="1484506"/>
            <a:ext cx="11832608" cy="47557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E5994F70-8F4F-43C8-BEBE-091835A6D027}" type="datetime1">
              <a:rPr lang="en-US" smtClean="0"/>
              <a:t>9/18/2017</a:t>
            </a:fld>
            <a:endParaRPr lang="en-US" dirty="0"/>
          </a:p>
        </p:txBody>
      </p:sp>
      <p:sp>
        <p:nvSpPr>
          <p:cNvPr id="5" name="Footer Placeholder 4"/>
          <p:cNvSpPr>
            <a:spLocks noGrp="1"/>
          </p:cNvSpPr>
          <p:nvPr>
            <p:ph type="ftr" sz="quarter" idx="11"/>
          </p:nvPr>
        </p:nvSpPr>
        <p:spPr/>
        <p:txBody>
          <a:bodyPr/>
          <a:lstStyle/>
          <a:p>
            <a:r>
              <a:rPr lang="en-US" smtClean="0"/>
              <a:t>Optional Tagline Goes Here | www.revenue.state.mn.us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1132" y="6240268"/>
            <a:ext cx="2051579" cy="512895"/>
          </a:xfrm>
          <a:prstGeom prst="rect">
            <a:avLst/>
          </a:prstGeom>
        </p:spPr>
      </p:pic>
      <p:pic>
        <p:nvPicPr>
          <p:cNvPr id="10" name="Picture 9"/>
          <p:cNvPicPr>
            <a:picLocks noChangeAspect="1"/>
          </p:cNvPicPr>
          <p:nvPr userDrawn="1"/>
        </p:nvPicPr>
        <p:blipFill>
          <a:blip r:embed="rId3"/>
          <a:stretch>
            <a:fillRect/>
          </a:stretch>
        </p:blipFill>
        <p:spPr>
          <a:xfrm>
            <a:off x="249289" y="6240268"/>
            <a:ext cx="1651378" cy="551822"/>
          </a:xfrm>
          <a:prstGeom prst="rect">
            <a:avLst/>
          </a:prstGeom>
        </p:spPr>
      </p:pic>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p:cNvSpPr txBox="1">
            <a:spLocks/>
          </p:cNvSpPr>
          <p:nvPr userDrawn="1"/>
        </p:nvSpPr>
        <p:spPr>
          <a:xfrm>
            <a:off x="838200" y="152400"/>
            <a:ext cx="10515600" cy="91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r"/>
            <a:r>
              <a:rPr lang="en-US" sz="3600" dirty="0" smtClean="0"/>
              <a:t>Click to edit title</a:t>
            </a:r>
            <a:endParaRPr lang="en-US" sz="3600"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2" name="Date Placeholder 1"/>
          <p:cNvSpPr>
            <a:spLocks noGrp="1"/>
          </p:cNvSpPr>
          <p:nvPr>
            <p:ph type="dt" sz="half" idx="10"/>
          </p:nvPr>
        </p:nvSpPr>
        <p:spPr/>
        <p:txBody>
          <a:bodyPr/>
          <a:lstStyle/>
          <a:p>
            <a:fld id="{E5994F70-8F4F-43C8-BEBE-091835A6D027}" type="datetime1">
              <a:rPr lang="en-US" smtClean="0"/>
              <a:t>9/18/2017</a:t>
            </a:fld>
            <a:endParaRPr lang="en-US" dirty="0"/>
          </a:p>
        </p:txBody>
      </p:sp>
      <p:sp>
        <p:nvSpPr>
          <p:cNvPr id="5" name="Footer Placeholder 4"/>
          <p:cNvSpPr>
            <a:spLocks noGrp="1"/>
          </p:cNvSpPr>
          <p:nvPr>
            <p:ph type="ftr" sz="quarter" idx="11"/>
          </p:nvPr>
        </p:nvSpPr>
        <p:spPr/>
        <p:txBody>
          <a:bodyPr/>
          <a:lstStyle/>
          <a:p>
            <a:r>
              <a:rPr lang="en-US" smtClean="0"/>
              <a:t>Optional Tagline Goes Here | www.revenue.state.mn.us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E5994F70-8F4F-43C8-BEBE-091835A6D027}" type="datetime1">
              <a:rPr lang="en-US" smtClean="0"/>
              <a:t>9/18/2017</a:t>
            </a:fld>
            <a:endParaRPr lang="en-US" dirty="0"/>
          </a:p>
        </p:txBody>
      </p:sp>
      <p:sp>
        <p:nvSpPr>
          <p:cNvPr id="5" name="Footer Placeholder 4"/>
          <p:cNvSpPr>
            <a:spLocks noGrp="1"/>
          </p:cNvSpPr>
          <p:nvPr>
            <p:ph type="ftr" sz="quarter" idx="11"/>
          </p:nvPr>
        </p:nvSpPr>
        <p:spPr/>
        <p:txBody>
          <a:bodyPr/>
          <a:lstStyle/>
          <a:p>
            <a:r>
              <a:rPr lang="en-US" smtClean="0"/>
              <a:t>Optional Tagline Goes Here | www.revenue.state.mn.us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p:cNvSpPr txBox="1">
            <a:spLocks/>
          </p:cNvSpPr>
          <p:nvPr userDrawn="1"/>
        </p:nvSpPr>
        <p:spPr>
          <a:xfrm>
            <a:off x="1447800" y="152400"/>
            <a:ext cx="10515600" cy="91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r"/>
            <a:r>
              <a:rPr lang="en-US" sz="3600" dirty="0" smtClean="0"/>
              <a:t>Click to edit title</a:t>
            </a:r>
            <a:endParaRPr lang="en-US" sz="3600"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440802A-253C-43D5-943A-C77FE49B9C52}" type="datetime1">
              <a:rPr lang="en-US" smtClean="0"/>
              <a:t>9/18/2017</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Here | www.revenue.state.mn.us</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5994F70-8F4F-43C8-BEBE-091835A6D027}" type="datetime1">
              <a:rPr lang="en-US" smtClean="0"/>
              <a:t>9/18/2017</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Here | www.revenue.state.mn.us</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smtClean="0"/>
              <a:t>Special Agricultural Homesteads</a:t>
            </a:r>
            <a:br>
              <a:rPr lang="en-US" dirty="0" smtClean="0"/>
            </a:br>
            <a:r>
              <a:rPr lang="en-US" sz="2400" dirty="0" smtClean="0"/>
              <a:t>Establishing, Linking, and Much More…</a:t>
            </a:r>
            <a:endParaRPr lang="en-US" dirty="0"/>
          </a:p>
        </p:txBody>
      </p:sp>
      <p:sp>
        <p:nvSpPr>
          <p:cNvPr id="3" name="Text Placeholder 2"/>
          <p:cNvSpPr>
            <a:spLocks noGrp="1"/>
          </p:cNvSpPr>
          <p:nvPr>
            <p:ph type="body" sz="quarter" idx="14"/>
          </p:nvPr>
        </p:nvSpPr>
        <p:spPr>
          <a:xfrm>
            <a:off x="1549832" y="5025108"/>
            <a:ext cx="9205992" cy="1720875"/>
          </a:xfrm>
        </p:spPr>
        <p:txBody>
          <a:bodyPr>
            <a:normAutofit/>
          </a:bodyPr>
          <a:lstStyle/>
          <a:p>
            <a:pPr>
              <a:spcAft>
                <a:spcPts val="600"/>
              </a:spcAft>
            </a:pPr>
            <a:r>
              <a:rPr lang="en-US" sz="2000" dirty="0"/>
              <a:t>Jessi Glancey – DOR</a:t>
            </a:r>
          </a:p>
          <a:p>
            <a:pPr>
              <a:spcAft>
                <a:spcPts val="600"/>
              </a:spcAft>
            </a:pPr>
            <a:r>
              <a:rPr lang="en-US" sz="2000" dirty="0"/>
              <a:t>Jon </a:t>
            </a:r>
            <a:r>
              <a:rPr lang="en-US" sz="2000" dirty="0" err="1"/>
              <a:t>Klockziem</a:t>
            </a:r>
            <a:r>
              <a:rPr lang="en-US" sz="2000" dirty="0"/>
              <a:t> – DOR</a:t>
            </a:r>
          </a:p>
          <a:p>
            <a:pPr>
              <a:spcAft>
                <a:spcPts val="600"/>
              </a:spcAft>
            </a:pPr>
            <a:r>
              <a:rPr lang="en-US" sz="2000" dirty="0"/>
              <a:t>Doug </a:t>
            </a:r>
            <a:r>
              <a:rPr lang="en-US" sz="2000" dirty="0" err="1"/>
              <a:t>Bruns</a:t>
            </a:r>
            <a:r>
              <a:rPr lang="en-US" sz="2000" dirty="0"/>
              <a:t> – Ag Committee Chair</a:t>
            </a:r>
          </a:p>
          <a:p>
            <a:pPr>
              <a:spcAft>
                <a:spcPts val="600"/>
              </a:spcAft>
            </a:pPr>
            <a:r>
              <a:rPr lang="en-US" sz="2000" dirty="0"/>
              <a:t>Karl Lindquist – Ag Committee Member</a:t>
            </a:r>
          </a:p>
          <a:p>
            <a:pPr>
              <a:spcBef>
                <a:spcPts val="0"/>
              </a:spcBef>
            </a:pPr>
            <a:endParaRPr lang="en-US" sz="2000" dirty="0"/>
          </a:p>
        </p:txBody>
      </p:sp>
      <p:pic>
        <p:nvPicPr>
          <p:cNvPr id="5" name="Picture Placeholder 1"/>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29164" b="29164"/>
          <a:stretch>
            <a:fillRect/>
          </a:stretch>
        </p:blipFill>
        <p:spPr>
          <a:xfrm>
            <a:off x="0" y="-1"/>
            <a:ext cx="12192000" cy="3477837"/>
          </a:xfrm>
        </p:spPr>
      </p:pic>
      <p:pic>
        <p:nvPicPr>
          <p:cNvPr id="6" name="Picture 5"/>
          <p:cNvPicPr>
            <a:picLocks noChangeAspect="1"/>
          </p:cNvPicPr>
          <p:nvPr/>
        </p:nvPicPr>
        <p:blipFill>
          <a:blip r:embed="rId4"/>
          <a:stretch>
            <a:fillRect/>
          </a:stretch>
        </p:blipFill>
        <p:spPr>
          <a:xfrm>
            <a:off x="9224398" y="5685665"/>
            <a:ext cx="2709297" cy="905334"/>
          </a:xfrm>
          <a:prstGeom prst="rect">
            <a:avLst/>
          </a:prstGeom>
        </p:spPr>
      </p:pic>
    </p:spTree>
    <p:extLst>
      <p:ext uri="{BB962C8B-B14F-4D97-AF65-F5344CB8AC3E}">
        <p14:creationId xmlns:p14="http://schemas.microsoft.com/office/powerpoint/2010/main" val="166548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b="1" dirty="0"/>
              <a:t>What makes it special?</a:t>
            </a:r>
            <a:endParaRPr lang="en-US" sz="2400" dirty="0"/>
          </a:p>
          <a:p>
            <a:pPr marL="515938" lvl="0"/>
            <a:r>
              <a:rPr lang="en-US" sz="2800" dirty="0"/>
              <a:t>It is called a “special” agricultural homestead because </a:t>
            </a:r>
            <a:r>
              <a:rPr lang="en-US" sz="2800" b="1" dirty="0"/>
              <a:t>no one occupies</a:t>
            </a:r>
            <a:r>
              <a:rPr lang="en-US" sz="2800" dirty="0"/>
              <a:t> the property.</a:t>
            </a:r>
            <a:br>
              <a:rPr lang="en-US" sz="2800" dirty="0"/>
            </a:br>
            <a:endParaRPr lang="en-US" sz="2400" dirty="0"/>
          </a:p>
          <a:p>
            <a:pPr marL="515938" lvl="0"/>
            <a:r>
              <a:rPr lang="en-US" sz="2800" dirty="0"/>
              <a:t>It also must meet specific requirements:</a:t>
            </a:r>
            <a:endParaRPr lang="en-US" sz="2400" dirty="0"/>
          </a:p>
          <a:p>
            <a:pPr marL="973138" lvl="1"/>
            <a:r>
              <a:rPr lang="en-US" sz="2400" dirty="0"/>
              <a:t>Minimum size (40 acres)</a:t>
            </a:r>
            <a:endParaRPr lang="en-US" sz="2000" dirty="0"/>
          </a:p>
          <a:p>
            <a:pPr marL="973138" lvl="1"/>
            <a:r>
              <a:rPr lang="en-US" sz="2400" dirty="0"/>
              <a:t>Where the owner(s) live (within 4 cities and/or </a:t>
            </a:r>
            <a:r>
              <a:rPr lang="en-US" sz="2400" dirty="0" smtClean="0"/>
              <a:t>townships)</a:t>
            </a:r>
            <a:endParaRPr lang="en-US" sz="2000" dirty="0"/>
          </a:p>
          <a:p>
            <a:pPr marL="973138" lvl="1"/>
            <a:r>
              <a:rPr lang="en-US" sz="2400" dirty="0" smtClean="0"/>
              <a:t>Who </a:t>
            </a:r>
            <a:r>
              <a:rPr lang="en-US" sz="2400" dirty="0"/>
              <a:t>is farming, and how much?</a:t>
            </a:r>
            <a:r>
              <a:rPr lang="en-US" sz="2800" dirty="0"/>
              <a:t/>
            </a:r>
            <a:br>
              <a:rPr lang="en-US" sz="2800" dirty="0"/>
            </a:br>
            <a:endParaRPr lang="en-US" dirty="0"/>
          </a:p>
        </p:txBody>
      </p:sp>
      <p:sp>
        <p:nvSpPr>
          <p:cNvPr id="3" name="Title 2"/>
          <p:cNvSpPr>
            <a:spLocks noGrp="1"/>
          </p:cNvSpPr>
          <p:nvPr>
            <p:ph type="title"/>
          </p:nvPr>
        </p:nvSpPr>
        <p:spPr/>
        <p:txBody>
          <a:bodyPr/>
          <a:lstStyle/>
          <a:p>
            <a:r>
              <a:rPr lang="en-US" dirty="0" smtClean="0"/>
              <a:t>Special Agricultural Homestead</a:t>
            </a:r>
            <a:endParaRPr lang="en-US" dirty="0"/>
          </a:p>
        </p:txBody>
      </p:sp>
    </p:spTree>
    <p:extLst>
      <p:ext uri="{BB962C8B-B14F-4D97-AF65-F5344CB8AC3E}">
        <p14:creationId xmlns:p14="http://schemas.microsoft.com/office/powerpoint/2010/main" val="3325063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t>
            </a:r>
            <a:r>
              <a:rPr lang="en-US" b="1" u="sng" dirty="0" smtClean="0"/>
              <a:t>Special</a:t>
            </a:r>
            <a:r>
              <a:rPr lang="en-US" dirty="0" smtClean="0"/>
              <a:t> Agricultural Homestead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3988811"/>
              </p:ext>
            </p:extLst>
          </p:nvPr>
        </p:nvGraphicFramePr>
        <p:xfrm>
          <a:off x="0" y="1310185"/>
          <a:ext cx="12191999" cy="5199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500660" y="1452065"/>
            <a:ext cx="11190678" cy="5301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Multiply 4"/>
          <p:cNvSpPr/>
          <p:nvPr/>
        </p:nvSpPr>
        <p:spPr>
          <a:xfrm>
            <a:off x="721768" y="2178949"/>
            <a:ext cx="2968855" cy="43698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6846169" y="2120780"/>
            <a:ext cx="2750191" cy="440859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19450" y="2178949"/>
            <a:ext cx="1930583" cy="445272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34500" y="2178949"/>
            <a:ext cx="2092627" cy="445272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86375" y="2178949"/>
            <a:ext cx="1837167" cy="445272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56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What is “actively farming”?</a:t>
            </a:r>
            <a:endParaRPr lang="en-US" dirty="0"/>
          </a:p>
          <a:p>
            <a:pPr marL="633413" lvl="0"/>
            <a:r>
              <a:rPr lang="en-US" dirty="0" smtClean="0"/>
              <a:t>Applies when </a:t>
            </a:r>
            <a:r>
              <a:rPr lang="en-US" b="1" dirty="0" smtClean="0"/>
              <a:t>no </a:t>
            </a:r>
            <a:r>
              <a:rPr lang="en-US" b="1" dirty="0"/>
              <a:t>one lives on the farm</a:t>
            </a:r>
            <a:r>
              <a:rPr lang="en-US" dirty="0"/>
              <a:t> </a:t>
            </a:r>
          </a:p>
          <a:p>
            <a:pPr marL="633413" lvl="0"/>
            <a:r>
              <a:rPr lang="en-US" dirty="0"/>
              <a:t>Requires a greater degree of </a:t>
            </a:r>
            <a:r>
              <a:rPr lang="en-US" dirty="0" smtClean="0"/>
              <a:t>participation</a:t>
            </a:r>
            <a:endParaRPr lang="en-US" dirty="0"/>
          </a:p>
          <a:p>
            <a:pPr marL="633413" lvl="0"/>
            <a:r>
              <a:rPr lang="en-US" dirty="0"/>
              <a:t>Requires a share in any profits or </a:t>
            </a:r>
            <a:r>
              <a:rPr lang="en-US" dirty="0" smtClean="0"/>
              <a:t>losses</a:t>
            </a:r>
            <a:endParaRPr lang="en-US" dirty="0"/>
          </a:p>
          <a:p>
            <a:pPr marL="633413" lvl="0"/>
            <a:r>
              <a:rPr lang="en-US" dirty="0"/>
              <a:t>The person must participate in the day-to-day decision-making and labor </a:t>
            </a:r>
            <a:endParaRPr lang="en-US" dirty="0" smtClean="0"/>
          </a:p>
          <a:p>
            <a:pPr marL="633413" lvl="0"/>
            <a:r>
              <a:rPr lang="en-US" dirty="0" smtClean="0"/>
              <a:t>The </a:t>
            </a:r>
            <a:r>
              <a:rPr lang="en-US" dirty="0"/>
              <a:t>person must contribute to the administration and management of the farming </a:t>
            </a:r>
            <a:r>
              <a:rPr lang="en-US" dirty="0" smtClean="0"/>
              <a:t>operation</a:t>
            </a:r>
            <a:r>
              <a:rPr lang="en-US" dirty="0"/>
              <a:t/>
            </a:r>
            <a:br>
              <a:rPr lang="en-US" dirty="0"/>
            </a:br>
            <a:endParaRPr lang="en-US" dirty="0"/>
          </a:p>
        </p:txBody>
      </p:sp>
      <p:sp>
        <p:nvSpPr>
          <p:cNvPr id="3" name="Title 2"/>
          <p:cNvSpPr>
            <a:spLocks noGrp="1"/>
          </p:cNvSpPr>
          <p:nvPr>
            <p:ph type="title"/>
          </p:nvPr>
        </p:nvSpPr>
        <p:spPr>
          <a:xfrm>
            <a:off x="1535373" y="152400"/>
            <a:ext cx="10515600" cy="914400"/>
          </a:xfrm>
        </p:spPr>
        <p:txBody>
          <a:bodyPr/>
          <a:lstStyle/>
          <a:p>
            <a:r>
              <a:rPr lang="en-US" dirty="0" smtClean="0"/>
              <a:t>Establishing Special Agricultural Homestead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841" y="1342102"/>
            <a:ext cx="3995633" cy="2663755"/>
          </a:xfrm>
          <a:prstGeom prst="rect">
            <a:avLst/>
          </a:prstGeom>
        </p:spPr>
      </p:pic>
    </p:spTree>
    <p:extLst>
      <p:ext uri="{BB962C8B-B14F-4D97-AF65-F5344CB8AC3E}">
        <p14:creationId xmlns:p14="http://schemas.microsoft.com/office/powerpoint/2010/main" val="3428917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40327" y="1585761"/>
            <a:ext cx="2791408" cy="1797856"/>
          </a:xfrm>
          <a:prstGeom prst="rect">
            <a:avLst/>
          </a:prstGeom>
        </p:spPr>
      </p:pic>
      <p:sp>
        <p:nvSpPr>
          <p:cNvPr id="5" name="Rectangle 4"/>
          <p:cNvSpPr/>
          <p:nvPr/>
        </p:nvSpPr>
        <p:spPr>
          <a:xfrm>
            <a:off x="540595" y="3499816"/>
            <a:ext cx="2306216" cy="931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the ag property leased to an authorized entity?</a:t>
            </a:r>
            <a:endParaRPr lang="en-US" dirty="0"/>
          </a:p>
        </p:txBody>
      </p:sp>
      <p:sp>
        <p:nvSpPr>
          <p:cNvPr id="6" name="Rectangle 5"/>
          <p:cNvSpPr/>
          <p:nvPr/>
        </p:nvSpPr>
        <p:spPr>
          <a:xfrm>
            <a:off x="3699588" y="3499816"/>
            <a:ext cx="2396412" cy="9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the owner a qualified person of the authorized entity?</a:t>
            </a:r>
            <a:endParaRPr lang="en-US" dirty="0"/>
          </a:p>
        </p:txBody>
      </p:sp>
      <p:pic>
        <p:nvPicPr>
          <p:cNvPr id="7" name="Picture 6"/>
          <p:cNvPicPr>
            <a:picLocks noChangeAspect="1"/>
          </p:cNvPicPr>
          <p:nvPr/>
        </p:nvPicPr>
        <p:blipFill>
          <a:blip r:embed="rId3"/>
          <a:stretch>
            <a:fillRect/>
          </a:stretch>
        </p:blipFill>
        <p:spPr>
          <a:xfrm>
            <a:off x="7795937" y="1585761"/>
            <a:ext cx="2845120" cy="1667063"/>
          </a:xfrm>
          <a:prstGeom prst="rect">
            <a:avLst/>
          </a:prstGeom>
        </p:spPr>
      </p:pic>
      <p:sp>
        <p:nvSpPr>
          <p:cNvPr id="8" name="Rectangle 7"/>
          <p:cNvSpPr/>
          <p:nvPr/>
        </p:nvSpPr>
        <p:spPr>
          <a:xfrm>
            <a:off x="6857224" y="3499816"/>
            <a:ext cx="2259562" cy="90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the ag property leased to an authorized entity?</a:t>
            </a:r>
            <a:endParaRPr lang="en-US" dirty="0"/>
          </a:p>
        </p:txBody>
      </p:sp>
      <p:sp>
        <p:nvSpPr>
          <p:cNvPr id="9" name="Rectangle 8"/>
          <p:cNvSpPr/>
          <p:nvPr/>
        </p:nvSpPr>
        <p:spPr>
          <a:xfrm>
            <a:off x="9526903" y="3473318"/>
            <a:ext cx="2396412" cy="93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the grantor or spouse a shareholder, member or partner?</a:t>
            </a:r>
            <a:endParaRPr lang="en-US" dirty="0"/>
          </a:p>
        </p:txBody>
      </p:sp>
    </p:spTree>
    <p:extLst>
      <p:ext uri="{BB962C8B-B14F-4D97-AF65-F5344CB8AC3E}">
        <p14:creationId xmlns:p14="http://schemas.microsoft.com/office/powerpoint/2010/main" val="3170934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626" y="137652"/>
            <a:ext cx="10515600" cy="914400"/>
          </a:xfrm>
        </p:spPr>
        <p:txBody>
          <a:bodyPr/>
          <a:lstStyle/>
          <a:p>
            <a:r>
              <a:rPr lang="en-US" dirty="0" smtClean="0"/>
              <a:t>Establishing Special Agricultural Homestead</a:t>
            </a:r>
            <a:endParaRPr lang="en-US" dirty="0"/>
          </a:p>
        </p:txBody>
      </p:sp>
      <p:sp>
        <p:nvSpPr>
          <p:cNvPr id="3" name="Content Placeholder 2"/>
          <p:cNvSpPr>
            <a:spLocks noGrp="1"/>
          </p:cNvSpPr>
          <p:nvPr>
            <p:ph idx="1"/>
          </p:nvPr>
        </p:nvSpPr>
        <p:spPr>
          <a:xfrm>
            <a:off x="218365" y="1484506"/>
            <a:ext cx="9028874" cy="4755762"/>
          </a:xfrm>
        </p:spPr>
        <p:txBody>
          <a:bodyPr>
            <a:normAutofit/>
          </a:bodyPr>
          <a:lstStyle/>
          <a:p>
            <a:pPr marL="0" indent="0">
              <a:buNone/>
            </a:pPr>
            <a:r>
              <a:rPr lang="en-US" sz="2800" dirty="0" smtClean="0"/>
              <a:t>Important things to note about establishing under column #3</a:t>
            </a:r>
          </a:p>
          <a:p>
            <a:pPr lvl="1"/>
            <a:r>
              <a:rPr lang="en-US" sz="2400" dirty="0" smtClean="0"/>
              <a:t>If not the owner, the “farmer” must be a qualifying relative</a:t>
            </a:r>
          </a:p>
          <a:p>
            <a:pPr lvl="2"/>
            <a:r>
              <a:rPr lang="en-US" sz="2000" dirty="0" smtClean="0"/>
              <a:t>No nephews, nieces, aunts, uncles or grandparents</a:t>
            </a:r>
          </a:p>
          <a:p>
            <a:pPr lvl="1"/>
            <a:r>
              <a:rPr lang="en-US" sz="2400" dirty="0" smtClean="0"/>
              <a:t>Farmed on behalf of an entity-must again be a qualifying relative</a:t>
            </a:r>
          </a:p>
          <a:p>
            <a:pPr lvl="1"/>
            <a:r>
              <a:rPr lang="en-US" sz="2400" dirty="0" smtClean="0"/>
              <a:t>Since the owner receives the homestead, the active farmer (who is not the owner or spouse) is eligible for their own agricultural homestead</a:t>
            </a:r>
          </a:p>
          <a:p>
            <a:pPr lvl="1">
              <a:spcBef>
                <a:spcPts val="0"/>
              </a:spcBef>
              <a:spcAft>
                <a:spcPts val="600"/>
              </a:spcAft>
            </a:pPr>
            <a:r>
              <a:rPr lang="en-US" sz="2400" dirty="0" smtClean="0"/>
              <a:t> Most common special ag homestead</a:t>
            </a:r>
          </a:p>
          <a:p>
            <a:pPr lvl="2"/>
            <a:r>
              <a:rPr lang="en-US" sz="2200" dirty="0" smtClean="0"/>
              <a:t>6,140 count from 2014 survey</a:t>
            </a:r>
            <a:endParaRPr lang="en-US" sz="2200" dirty="0"/>
          </a:p>
        </p:txBody>
      </p:sp>
      <p:pic>
        <p:nvPicPr>
          <p:cNvPr id="4" name="Picture 3"/>
          <p:cNvPicPr>
            <a:picLocks noChangeAspect="1"/>
          </p:cNvPicPr>
          <p:nvPr/>
        </p:nvPicPr>
        <p:blipFill>
          <a:blip r:embed="rId2"/>
          <a:stretch>
            <a:fillRect/>
          </a:stretch>
        </p:blipFill>
        <p:spPr>
          <a:xfrm>
            <a:off x="9496117" y="1361526"/>
            <a:ext cx="2066617" cy="5371255"/>
          </a:xfrm>
          <a:prstGeom prst="rect">
            <a:avLst/>
          </a:prstGeom>
        </p:spPr>
      </p:pic>
      <p:sp>
        <p:nvSpPr>
          <p:cNvPr id="5" name="Rectangle 4"/>
          <p:cNvSpPr/>
          <p:nvPr/>
        </p:nvSpPr>
        <p:spPr>
          <a:xfrm>
            <a:off x="11167080" y="2054469"/>
            <a:ext cx="791308" cy="467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65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5" y="1484506"/>
            <a:ext cx="9500822" cy="4755762"/>
          </a:xfrm>
        </p:spPr>
        <p:txBody>
          <a:bodyPr>
            <a:noAutofit/>
          </a:bodyPr>
          <a:lstStyle/>
          <a:p>
            <a:pPr marL="0" indent="0">
              <a:buNone/>
            </a:pPr>
            <a:r>
              <a:rPr lang="en-US" sz="2800" dirty="0"/>
              <a:t>Important things to note about establishing under column </a:t>
            </a:r>
            <a:r>
              <a:rPr lang="en-US" sz="2800" dirty="0" smtClean="0"/>
              <a:t>#4</a:t>
            </a:r>
          </a:p>
          <a:p>
            <a:pPr lvl="1"/>
            <a:r>
              <a:rPr lang="en-US" sz="2400" dirty="0" smtClean="0"/>
              <a:t>Both the owner and qualified person must be members, partners, or shareholders of the leasing entity</a:t>
            </a:r>
          </a:p>
          <a:p>
            <a:pPr lvl="1"/>
            <a:r>
              <a:rPr lang="en-US" sz="2400" dirty="0" smtClean="0"/>
              <a:t>Multiple qualified persons of the entity may establish homestead</a:t>
            </a:r>
          </a:p>
          <a:p>
            <a:pPr lvl="1"/>
            <a:r>
              <a:rPr lang="en-US" sz="2400" dirty="0" smtClean="0"/>
              <a:t>The qualified person who is actively farming receives the homestead </a:t>
            </a:r>
          </a:p>
          <a:p>
            <a:pPr lvl="1"/>
            <a:r>
              <a:rPr lang="en-US" sz="2400" dirty="0" smtClean="0"/>
              <a:t>The owner may establish his/her own homestead</a:t>
            </a:r>
          </a:p>
          <a:p>
            <a:pPr lvl="1"/>
            <a:r>
              <a:rPr lang="en-US" sz="2400" dirty="0" smtClean="0"/>
              <a:t>Less frequent only 498 granted (2014 survey)</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a:p>
          <a:p>
            <a:endParaRPr lang="en-US" sz="2800" dirty="0"/>
          </a:p>
        </p:txBody>
      </p:sp>
      <p:sp>
        <p:nvSpPr>
          <p:cNvPr id="4" name="Title 1"/>
          <p:cNvSpPr>
            <a:spLocks noGrp="1"/>
          </p:cNvSpPr>
          <p:nvPr>
            <p:ph type="title"/>
          </p:nvPr>
        </p:nvSpPr>
        <p:spPr>
          <a:xfrm>
            <a:off x="1476990" y="137651"/>
            <a:ext cx="10515600" cy="914400"/>
          </a:xfrm>
        </p:spPr>
        <p:txBody>
          <a:bodyPr/>
          <a:lstStyle/>
          <a:p>
            <a:r>
              <a:rPr lang="en-US" dirty="0" smtClean="0"/>
              <a:t>Establishing Special Agricultural Homestead</a:t>
            </a:r>
            <a:endParaRPr lang="en-US" dirty="0"/>
          </a:p>
        </p:txBody>
      </p:sp>
      <p:pic>
        <p:nvPicPr>
          <p:cNvPr id="2" name="Picture 1"/>
          <p:cNvPicPr>
            <a:picLocks noChangeAspect="1"/>
          </p:cNvPicPr>
          <p:nvPr/>
        </p:nvPicPr>
        <p:blipFill>
          <a:blip r:embed="rId2"/>
          <a:stretch>
            <a:fillRect/>
          </a:stretch>
        </p:blipFill>
        <p:spPr>
          <a:xfrm>
            <a:off x="9940413" y="1347270"/>
            <a:ext cx="2052177" cy="5423611"/>
          </a:xfrm>
          <a:prstGeom prst="rect">
            <a:avLst/>
          </a:prstGeom>
        </p:spPr>
      </p:pic>
      <p:sp>
        <p:nvSpPr>
          <p:cNvPr id="5" name="Rectangle 4"/>
          <p:cNvSpPr/>
          <p:nvPr/>
        </p:nvSpPr>
        <p:spPr>
          <a:xfrm>
            <a:off x="9777046" y="2092569"/>
            <a:ext cx="791308" cy="467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8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484506"/>
            <a:ext cx="9117365" cy="4755762"/>
          </a:xfrm>
        </p:spPr>
        <p:txBody>
          <a:bodyPr>
            <a:noAutofit/>
          </a:bodyPr>
          <a:lstStyle/>
          <a:p>
            <a:pPr marL="0" indent="0">
              <a:buNone/>
            </a:pPr>
            <a:r>
              <a:rPr lang="en-US" sz="2800" dirty="0"/>
              <a:t>Important things to note about establishing under column </a:t>
            </a:r>
            <a:r>
              <a:rPr lang="en-US" sz="2800" dirty="0" smtClean="0"/>
              <a:t>#5</a:t>
            </a:r>
          </a:p>
          <a:p>
            <a:pPr lvl="1"/>
            <a:r>
              <a:rPr lang="en-US" sz="2400" dirty="0" smtClean="0"/>
              <a:t>The qualified person must reside on and participate in the farm  (actively engaged)</a:t>
            </a:r>
          </a:p>
          <a:p>
            <a:pPr lvl="2"/>
            <a:r>
              <a:rPr lang="en-US" sz="2000" dirty="0" smtClean="0"/>
              <a:t>This is the only actively engaged requirement</a:t>
            </a:r>
          </a:p>
          <a:p>
            <a:pPr lvl="1"/>
            <a:r>
              <a:rPr lang="en-US" sz="2400" dirty="0" smtClean="0"/>
              <a:t>Most entities will need to be registered with the Minnesota Department of Agriculture to receive homestead</a:t>
            </a:r>
          </a:p>
          <a:p>
            <a:pPr lvl="1"/>
            <a:r>
              <a:rPr lang="en-US" sz="2400" dirty="0" smtClean="0"/>
              <a:t>Up to 12 homesteads may be granted for entity owned land</a:t>
            </a:r>
          </a:p>
          <a:p>
            <a:pPr lvl="1"/>
            <a:r>
              <a:rPr lang="en-US" sz="2400" dirty="0" smtClean="0"/>
              <a:t>Beyond the minimum 10 acre in production, there is no 40 acre requirement</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a:p>
          <a:p>
            <a:endParaRPr lang="en-US" sz="2800" dirty="0"/>
          </a:p>
        </p:txBody>
      </p:sp>
      <p:sp>
        <p:nvSpPr>
          <p:cNvPr id="5" name="Title 1"/>
          <p:cNvSpPr>
            <a:spLocks noGrp="1"/>
          </p:cNvSpPr>
          <p:nvPr>
            <p:ph type="title"/>
          </p:nvPr>
        </p:nvSpPr>
        <p:spPr>
          <a:xfrm>
            <a:off x="1546123" y="137652"/>
            <a:ext cx="10515600" cy="914400"/>
          </a:xfrm>
        </p:spPr>
        <p:txBody>
          <a:bodyPr/>
          <a:lstStyle/>
          <a:p>
            <a:r>
              <a:rPr lang="en-US" dirty="0" smtClean="0"/>
              <a:t>Establishing Agricultural Homestead</a:t>
            </a:r>
            <a:endParaRPr lang="en-US" dirty="0"/>
          </a:p>
        </p:txBody>
      </p:sp>
      <p:pic>
        <p:nvPicPr>
          <p:cNvPr id="2" name="Picture 1"/>
          <p:cNvPicPr>
            <a:picLocks noChangeAspect="1"/>
          </p:cNvPicPr>
          <p:nvPr/>
        </p:nvPicPr>
        <p:blipFill>
          <a:blip r:embed="rId2"/>
          <a:stretch>
            <a:fillRect/>
          </a:stretch>
        </p:blipFill>
        <p:spPr>
          <a:xfrm>
            <a:off x="9853920" y="1387460"/>
            <a:ext cx="1133629" cy="5470540"/>
          </a:xfrm>
          <a:prstGeom prst="rect">
            <a:avLst/>
          </a:prstGeom>
        </p:spPr>
      </p:pic>
    </p:spTree>
    <p:extLst>
      <p:ext uri="{BB962C8B-B14F-4D97-AF65-F5344CB8AC3E}">
        <p14:creationId xmlns:p14="http://schemas.microsoft.com/office/powerpoint/2010/main" val="157412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5" y="1484506"/>
            <a:ext cx="9528476" cy="4755762"/>
          </a:xfrm>
        </p:spPr>
        <p:txBody>
          <a:bodyPr>
            <a:normAutofit/>
          </a:bodyPr>
          <a:lstStyle/>
          <a:p>
            <a:pPr marL="0" indent="0">
              <a:buNone/>
            </a:pPr>
            <a:r>
              <a:rPr lang="en-US" sz="2800" dirty="0"/>
              <a:t>Important things to note about establishing under column </a:t>
            </a:r>
            <a:r>
              <a:rPr lang="en-US" sz="2800" dirty="0" smtClean="0"/>
              <a:t>#6</a:t>
            </a:r>
          </a:p>
          <a:p>
            <a:pPr lvl="1"/>
            <a:r>
              <a:rPr lang="en-US" sz="2400" dirty="0" smtClean="0"/>
              <a:t>Anyone in the entity can be actively farming</a:t>
            </a:r>
          </a:p>
          <a:p>
            <a:pPr lvl="1"/>
            <a:r>
              <a:rPr lang="en-US" sz="2400" dirty="0" smtClean="0"/>
              <a:t>This also can have up to 12 qualifying homesteads</a:t>
            </a:r>
          </a:p>
          <a:p>
            <a:pPr lvl="1"/>
            <a:r>
              <a:rPr lang="en-US" sz="2400" dirty="0" smtClean="0"/>
              <a:t>An entity cannot farm on behalf of the ownership entity</a:t>
            </a:r>
          </a:p>
          <a:p>
            <a:pPr lvl="1"/>
            <a:r>
              <a:rPr lang="en-US" sz="2400" dirty="0" smtClean="0"/>
              <a:t>Small number only 398 homesteads</a:t>
            </a:r>
          </a:p>
          <a:p>
            <a:pPr lvl="1"/>
            <a:endParaRPr lang="en-US" sz="2400" dirty="0" smtClean="0"/>
          </a:p>
          <a:p>
            <a:pPr lvl="1"/>
            <a:endParaRPr lang="en-US" sz="2400" dirty="0" smtClean="0"/>
          </a:p>
          <a:p>
            <a:pPr lvl="1"/>
            <a:endParaRPr lang="en-US" sz="2400" dirty="0"/>
          </a:p>
          <a:p>
            <a:endParaRPr lang="en-US" sz="2800" dirty="0"/>
          </a:p>
        </p:txBody>
      </p:sp>
      <p:sp>
        <p:nvSpPr>
          <p:cNvPr id="5" name="Title 1"/>
          <p:cNvSpPr>
            <a:spLocks noGrp="1"/>
          </p:cNvSpPr>
          <p:nvPr>
            <p:ph type="title"/>
          </p:nvPr>
        </p:nvSpPr>
        <p:spPr>
          <a:xfrm>
            <a:off x="1560871" y="77527"/>
            <a:ext cx="10515600" cy="914400"/>
          </a:xfrm>
        </p:spPr>
        <p:txBody>
          <a:bodyPr/>
          <a:lstStyle/>
          <a:p>
            <a:r>
              <a:rPr lang="en-US" dirty="0" smtClean="0"/>
              <a:t>Establishing Special Agricultural Homestead</a:t>
            </a:r>
            <a:endParaRPr lang="en-US" dirty="0"/>
          </a:p>
        </p:txBody>
      </p:sp>
      <p:pic>
        <p:nvPicPr>
          <p:cNvPr id="2" name="Picture 1"/>
          <p:cNvPicPr>
            <a:picLocks noChangeAspect="1"/>
          </p:cNvPicPr>
          <p:nvPr/>
        </p:nvPicPr>
        <p:blipFill>
          <a:blip r:embed="rId2"/>
          <a:stretch>
            <a:fillRect/>
          </a:stretch>
        </p:blipFill>
        <p:spPr>
          <a:xfrm>
            <a:off x="9643602" y="1351771"/>
            <a:ext cx="1343946" cy="5248341"/>
          </a:xfrm>
          <a:prstGeom prst="rect">
            <a:avLst/>
          </a:prstGeom>
        </p:spPr>
      </p:pic>
    </p:spTree>
    <p:extLst>
      <p:ext uri="{BB962C8B-B14F-4D97-AF65-F5344CB8AC3E}">
        <p14:creationId xmlns:p14="http://schemas.microsoft.com/office/powerpoint/2010/main" val="38819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5" y="1484506"/>
            <a:ext cx="9574564" cy="4931042"/>
          </a:xfrm>
        </p:spPr>
        <p:txBody>
          <a:bodyPr>
            <a:noAutofit/>
          </a:bodyPr>
          <a:lstStyle/>
          <a:p>
            <a:pPr marL="0" indent="0">
              <a:buNone/>
            </a:pPr>
            <a:r>
              <a:rPr lang="en-US" sz="2800" dirty="0"/>
              <a:t>Important things to note about establishing under column </a:t>
            </a:r>
            <a:r>
              <a:rPr lang="en-US" sz="2800" dirty="0" smtClean="0"/>
              <a:t>#9</a:t>
            </a:r>
          </a:p>
          <a:p>
            <a:pPr lvl="1">
              <a:spcBef>
                <a:spcPts val="0"/>
              </a:spcBef>
              <a:spcAft>
                <a:spcPts val="600"/>
              </a:spcAft>
            </a:pPr>
            <a:r>
              <a:rPr lang="en-US" sz="2400" dirty="0"/>
              <a:t>If not the </a:t>
            </a:r>
            <a:r>
              <a:rPr lang="en-US" sz="2400" dirty="0" smtClean="0"/>
              <a:t>grantor or grantor’s surviving spouse, </a:t>
            </a:r>
            <a:r>
              <a:rPr lang="en-US" sz="2400" dirty="0"/>
              <a:t>the “farmer” must be a qualifying relative</a:t>
            </a:r>
          </a:p>
          <a:p>
            <a:pPr lvl="2">
              <a:spcBef>
                <a:spcPts val="0"/>
              </a:spcBef>
              <a:spcAft>
                <a:spcPts val="600"/>
              </a:spcAft>
            </a:pPr>
            <a:r>
              <a:rPr lang="en-US" sz="2000" dirty="0"/>
              <a:t>No nephews, nieces, aunts, uncles or grandparents</a:t>
            </a:r>
          </a:p>
          <a:p>
            <a:pPr lvl="1">
              <a:spcBef>
                <a:spcPts val="0"/>
              </a:spcBef>
              <a:spcAft>
                <a:spcPts val="600"/>
              </a:spcAft>
            </a:pPr>
            <a:r>
              <a:rPr lang="en-US" sz="2400" dirty="0"/>
              <a:t>Farmed on behalf of an entity-must again be a qualifying relative</a:t>
            </a:r>
          </a:p>
          <a:p>
            <a:pPr lvl="1">
              <a:spcBef>
                <a:spcPts val="0"/>
              </a:spcBef>
              <a:spcAft>
                <a:spcPts val="600"/>
              </a:spcAft>
            </a:pPr>
            <a:r>
              <a:rPr lang="en-US" sz="2400" dirty="0" smtClean="0"/>
              <a:t>Since the grantor </a:t>
            </a:r>
            <a:r>
              <a:rPr lang="en-US" sz="2400" dirty="0"/>
              <a:t>receives the homestead, the active farmer (who is not the </a:t>
            </a:r>
            <a:r>
              <a:rPr lang="en-US" sz="2400" dirty="0" smtClean="0"/>
              <a:t>grantor </a:t>
            </a:r>
            <a:r>
              <a:rPr lang="en-US" sz="2400" dirty="0"/>
              <a:t>or </a:t>
            </a:r>
            <a:r>
              <a:rPr lang="en-US" sz="2400" dirty="0" smtClean="0"/>
              <a:t>surviving spouse</a:t>
            </a:r>
            <a:r>
              <a:rPr lang="en-US" sz="2400" dirty="0"/>
              <a:t>) is eligible for their own agricultural homestead</a:t>
            </a:r>
          </a:p>
          <a:p>
            <a:pPr lvl="1">
              <a:spcBef>
                <a:spcPts val="0"/>
              </a:spcBef>
              <a:spcAft>
                <a:spcPts val="600"/>
              </a:spcAft>
            </a:pPr>
            <a:r>
              <a:rPr lang="en-US" sz="2400" dirty="0"/>
              <a:t> </a:t>
            </a:r>
            <a:r>
              <a:rPr lang="en-US" sz="2400" dirty="0" smtClean="0"/>
              <a:t>807 count 2014 survey</a:t>
            </a:r>
          </a:p>
          <a:p>
            <a:pPr lvl="1">
              <a:spcBef>
                <a:spcPts val="0"/>
              </a:spcBef>
              <a:spcAft>
                <a:spcPts val="600"/>
              </a:spcAft>
            </a:pPr>
            <a:r>
              <a:rPr lang="en-US" sz="2400" dirty="0" smtClean="0"/>
              <a:t>Deceased grantors can qualify for homestead if all requirements are met</a:t>
            </a:r>
          </a:p>
          <a:p>
            <a:pPr lvl="1">
              <a:spcAft>
                <a:spcPts val="600"/>
              </a:spcAft>
            </a:pPr>
            <a:endParaRPr lang="en-US" sz="2400" dirty="0" smtClean="0"/>
          </a:p>
          <a:p>
            <a:pPr lvl="1"/>
            <a:endParaRPr lang="en-US" sz="2400" dirty="0"/>
          </a:p>
          <a:p>
            <a:pPr lvl="1"/>
            <a:endParaRPr lang="en-US" sz="2400" dirty="0" smtClean="0"/>
          </a:p>
          <a:p>
            <a:pPr lvl="1"/>
            <a:endParaRPr lang="en-US" sz="2400" dirty="0" smtClean="0"/>
          </a:p>
          <a:p>
            <a:pPr lvl="1"/>
            <a:endParaRPr lang="en-US" sz="2400" dirty="0"/>
          </a:p>
          <a:p>
            <a:endParaRPr lang="en-US" sz="2800" dirty="0"/>
          </a:p>
        </p:txBody>
      </p:sp>
      <p:sp>
        <p:nvSpPr>
          <p:cNvPr id="5" name="Title 1"/>
          <p:cNvSpPr>
            <a:spLocks noGrp="1"/>
          </p:cNvSpPr>
          <p:nvPr>
            <p:ph type="title"/>
          </p:nvPr>
        </p:nvSpPr>
        <p:spPr>
          <a:xfrm>
            <a:off x="1543665" y="167148"/>
            <a:ext cx="10515600" cy="914400"/>
          </a:xfrm>
        </p:spPr>
        <p:txBody>
          <a:bodyPr/>
          <a:lstStyle/>
          <a:p>
            <a:r>
              <a:rPr lang="en-US" dirty="0" smtClean="0"/>
              <a:t>Establishing Special Agricultural Homestead</a:t>
            </a:r>
            <a:endParaRPr lang="en-US" dirty="0"/>
          </a:p>
        </p:txBody>
      </p:sp>
      <p:pic>
        <p:nvPicPr>
          <p:cNvPr id="2" name="Picture 1"/>
          <p:cNvPicPr>
            <a:picLocks noChangeAspect="1"/>
          </p:cNvPicPr>
          <p:nvPr/>
        </p:nvPicPr>
        <p:blipFill>
          <a:blip r:embed="rId3"/>
          <a:stretch>
            <a:fillRect/>
          </a:stretch>
        </p:blipFill>
        <p:spPr>
          <a:xfrm>
            <a:off x="9992340" y="1484506"/>
            <a:ext cx="2066925" cy="5153025"/>
          </a:xfrm>
          <a:prstGeom prst="rect">
            <a:avLst/>
          </a:prstGeom>
        </p:spPr>
      </p:pic>
      <p:sp>
        <p:nvSpPr>
          <p:cNvPr id="6" name="Rectangle 5"/>
          <p:cNvSpPr/>
          <p:nvPr/>
        </p:nvSpPr>
        <p:spPr>
          <a:xfrm>
            <a:off x="11400692" y="2102094"/>
            <a:ext cx="791308" cy="467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03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5" y="1484506"/>
            <a:ext cx="8512680" cy="4755762"/>
          </a:xfrm>
        </p:spPr>
        <p:txBody>
          <a:bodyPr/>
          <a:lstStyle/>
          <a:p>
            <a:pPr marL="0" indent="0">
              <a:buNone/>
            </a:pPr>
            <a:r>
              <a:rPr lang="en-US" dirty="0"/>
              <a:t>Important things to note about establishing under column </a:t>
            </a:r>
            <a:r>
              <a:rPr lang="en-US" dirty="0" smtClean="0"/>
              <a:t>#10</a:t>
            </a:r>
          </a:p>
          <a:p>
            <a:pPr lvl="1"/>
            <a:r>
              <a:rPr lang="en-US" dirty="0"/>
              <a:t>Both the </a:t>
            </a:r>
            <a:r>
              <a:rPr lang="en-US" dirty="0" smtClean="0"/>
              <a:t>grantor </a:t>
            </a:r>
            <a:r>
              <a:rPr lang="en-US" dirty="0"/>
              <a:t>and qualified person must be members, partners, or shareholders of the leasing entity</a:t>
            </a:r>
          </a:p>
          <a:p>
            <a:pPr lvl="1"/>
            <a:r>
              <a:rPr lang="en-US" dirty="0"/>
              <a:t>Multiple qualified persons of the entity may establish homestead</a:t>
            </a:r>
          </a:p>
          <a:p>
            <a:pPr lvl="1"/>
            <a:r>
              <a:rPr lang="en-US" dirty="0"/>
              <a:t>The qualified person who is actively farming receives the homestead </a:t>
            </a:r>
          </a:p>
          <a:p>
            <a:pPr lvl="1"/>
            <a:r>
              <a:rPr lang="en-US" dirty="0"/>
              <a:t>The </a:t>
            </a:r>
            <a:r>
              <a:rPr lang="en-US" dirty="0" smtClean="0"/>
              <a:t>grantor </a:t>
            </a:r>
            <a:r>
              <a:rPr lang="en-US" dirty="0"/>
              <a:t>may establish his/her own homestead</a:t>
            </a:r>
          </a:p>
          <a:p>
            <a:pPr lvl="1"/>
            <a:r>
              <a:rPr lang="en-US" dirty="0" smtClean="0"/>
              <a:t>Least </a:t>
            </a:r>
            <a:r>
              <a:rPr lang="en-US" dirty="0"/>
              <a:t>frequent only </a:t>
            </a:r>
            <a:r>
              <a:rPr lang="en-US" dirty="0" smtClean="0"/>
              <a:t>65 </a:t>
            </a:r>
            <a:r>
              <a:rPr lang="en-US" dirty="0"/>
              <a:t>granted (2014 survey)</a:t>
            </a:r>
          </a:p>
          <a:p>
            <a:pPr lvl="1"/>
            <a:endParaRPr lang="en-US" dirty="0" smtClean="0"/>
          </a:p>
          <a:p>
            <a:pPr lvl="1"/>
            <a:endParaRPr lang="en-US" dirty="0" smtClean="0"/>
          </a:p>
          <a:p>
            <a:pPr lvl="1"/>
            <a:endParaRPr lang="en-US" dirty="0"/>
          </a:p>
          <a:p>
            <a:endParaRPr lang="en-US" dirty="0"/>
          </a:p>
        </p:txBody>
      </p:sp>
      <p:sp>
        <p:nvSpPr>
          <p:cNvPr id="5" name="Title 1"/>
          <p:cNvSpPr>
            <a:spLocks noGrp="1"/>
          </p:cNvSpPr>
          <p:nvPr>
            <p:ph type="title"/>
          </p:nvPr>
        </p:nvSpPr>
        <p:spPr>
          <a:xfrm>
            <a:off x="1535373" y="167149"/>
            <a:ext cx="10515600" cy="914400"/>
          </a:xfrm>
        </p:spPr>
        <p:txBody>
          <a:bodyPr/>
          <a:lstStyle/>
          <a:p>
            <a:r>
              <a:rPr lang="en-US" dirty="0" smtClean="0"/>
              <a:t>Establishing Special Agricultural Homestead</a:t>
            </a:r>
            <a:endParaRPr lang="en-US" dirty="0"/>
          </a:p>
        </p:txBody>
      </p:sp>
      <p:pic>
        <p:nvPicPr>
          <p:cNvPr id="2" name="Picture 1"/>
          <p:cNvPicPr>
            <a:picLocks noChangeAspect="1"/>
          </p:cNvPicPr>
          <p:nvPr/>
        </p:nvPicPr>
        <p:blipFill>
          <a:blip r:embed="rId3"/>
          <a:stretch>
            <a:fillRect/>
          </a:stretch>
        </p:blipFill>
        <p:spPr>
          <a:xfrm>
            <a:off x="9349401" y="1293188"/>
            <a:ext cx="2537799" cy="5564812"/>
          </a:xfrm>
          <a:prstGeom prst="rect">
            <a:avLst/>
          </a:prstGeom>
        </p:spPr>
      </p:pic>
      <p:sp>
        <p:nvSpPr>
          <p:cNvPr id="6" name="Rectangle 5"/>
          <p:cNvSpPr/>
          <p:nvPr/>
        </p:nvSpPr>
        <p:spPr>
          <a:xfrm>
            <a:off x="9243646" y="2000251"/>
            <a:ext cx="791308" cy="485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76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7" name="Content Placeholder 6" descr="Agenda"/>
          <p:cNvGraphicFramePr>
            <a:graphicFrameLocks noGrp="1"/>
          </p:cNvGraphicFramePr>
          <p:nvPr>
            <p:ph type="tbl" sz="quarter" idx="13"/>
            <p:extLst>
              <p:ext uri="{D42A27DB-BD31-4B8C-83A1-F6EECF244321}">
                <p14:modId xmlns:p14="http://schemas.microsoft.com/office/powerpoint/2010/main" val="2935302505"/>
              </p:ext>
            </p:extLst>
          </p:nvPr>
        </p:nvGraphicFramePr>
        <p:xfrm>
          <a:off x="433952" y="1335089"/>
          <a:ext cx="11453247" cy="5189694"/>
        </p:xfrm>
        <a:graphic>
          <a:graphicData uri="http://schemas.openxmlformats.org/drawingml/2006/table">
            <a:tbl>
              <a:tblPr firstRow="1" bandRow="1">
                <a:tableStyleId>{C083E6E3-FA7D-4D7B-A595-EF9225AFEA82}</a:tableStyleId>
              </a:tblPr>
              <a:tblGrid>
                <a:gridCol w="1863228">
                  <a:extLst>
                    <a:ext uri="{9D8B030D-6E8A-4147-A177-3AD203B41FA5}">
                      <a16:colId xmlns:a16="http://schemas.microsoft.com/office/drawing/2014/main" val="20000"/>
                    </a:ext>
                  </a:extLst>
                </a:gridCol>
                <a:gridCol w="9590019">
                  <a:extLst>
                    <a:ext uri="{9D8B030D-6E8A-4147-A177-3AD203B41FA5}">
                      <a16:colId xmlns:a16="http://schemas.microsoft.com/office/drawing/2014/main" val="20001"/>
                    </a:ext>
                  </a:extLst>
                </a:gridCol>
              </a:tblGrid>
              <a:tr h="544374">
                <a:tc>
                  <a:txBody>
                    <a:bodyPr/>
                    <a:lstStyle/>
                    <a:p>
                      <a:pPr algn="ctr"/>
                      <a:r>
                        <a:rPr lang="en-US" sz="2400" dirty="0" smtClean="0"/>
                        <a:t>Time</a:t>
                      </a:r>
                      <a:endParaRPr lang="en-US" sz="2400" dirty="0"/>
                    </a:p>
                  </a:txBody>
                  <a:tcPr marL="91439"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dirty="0" smtClean="0"/>
                        <a:t>Topic</a:t>
                      </a:r>
                      <a:endParaRPr lang="en-US" sz="2400" dirty="0"/>
                    </a:p>
                  </a:txBody>
                  <a:tcPr marL="182880"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580665">
                <a:tc>
                  <a:txBody>
                    <a:bodyPr/>
                    <a:lstStyle/>
                    <a:p>
                      <a:pPr algn="ctr"/>
                      <a:r>
                        <a:rPr lang="en-US" sz="2400" dirty="0" smtClean="0"/>
                        <a:t>1:00</a:t>
                      </a:r>
                      <a:endParaRPr lang="en-US" sz="2400" dirty="0"/>
                    </a:p>
                  </a:txBody>
                  <a:tcPr marL="91439"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2400" dirty="0" smtClean="0"/>
                        <a:t>Welcome</a:t>
                      </a:r>
                      <a:endParaRPr lang="en-US" sz="2400" dirty="0"/>
                    </a:p>
                  </a:txBody>
                  <a:tcPr marL="182880"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80665">
                <a:tc>
                  <a:txBody>
                    <a:bodyPr/>
                    <a:lstStyle/>
                    <a:p>
                      <a:pPr algn="ctr"/>
                      <a:r>
                        <a:rPr lang="en-US" sz="2400" dirty="0" smtClean="0"/>
                        <a:t>1:15</a:t>
                      </a:r>
                      <a:endParaRPr lang="en-US" sz="2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Introduction</a:t>
                      </a:r>
                      <a:r>
                        <a:rPr lang="en-US" sz="2400" baseline="0" dirty="0" smtClean="0"/>
                        <a:t> to Special Agricultural Homesteads</a:t>
                      </a:r>
                      <a:endParaRPr lang="en-US" sz="2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80665">
                <a:tc>
                  <a:txBody>
                    <a:bodyPr/>
                    <a:lstStyle/>
                    <a:p>
                      <a:pPr algn="ctr"/>
                      <a:r>
                        <a:rPr lang="en-US" sz="2400" dirty="0" smtClean="0"/>
                        <a:t>2:00</a:t>
                      </a:r>
                      <a:endParaRPr lang="en-US" sz="2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Establishing Special</a:t>
                      </a:r>
                      <a:r>
                        <a:rPr lang="en-US" sz="2400" baseline="0" dirty="0" smtClean="0"/>
                        <a:t> Agricultural Homestead</a:t>
                      </a:r>
                      <a:endParaRPr lang="en-US" sz="2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80665">
                <a:tc>
                  <a:txBody>
                    <a:bodyPr/>
                    <a:lstStyle/>
                    <a:p>
                      <a:pPr algn="ctr"/>
                      <a:r>
                        <a:rPr lang="en-US" sz="2400" dirty="0" smtClean="0"/>
                        <a:t>2:30</a:t>
                      </a:r>
                      <a:endParaRPr lang="en-US" sz="2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Break</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80665">
                <a:tc>
                  <a:txBody>
                    <a:bodyPr/>
                    <a:lstStyle/>
                    <a:p>
                      <a:pPr algn="ctr"/>
                      <a:r>
                        <a:rPr lang="en-US" sz="2400" dirty="0" smtClean="0"/>
                        <a:t>2:45</a:t>
                      </a:r>
                      <a:endParaRPr lang="en-US" sz="2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Linking</a:t>
                      </a:r>
                      <a:r>
                        <a:rPr lang="en-US" sz="2400" baseline="0" dirty="0" smtClean="0"/>
                        <a:t> </a:t>
                      </a:r>
                      <a:endParaRPr lang="en-US" sz="2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80665">
                <a:tc>
                  <a:txBody>
                    <a:bodyPr/>
                    <a:lstStyle/>
                    <a:p>
                      <a:pPr algn="ctr"/>
                      <a:r>
                        <a:rPr lang="en-US" sz="2400" dirty="0" smtClean="0"/>
                        <a:t>3:15 </a:t>
                      </a:r>
                      <a:endParaRPr lang="en-US" sz="2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Important Requirements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80665">
                <a:tc>
                  <a:txBody>
                    <a:bodyPr/>
                    <a:lstStyle/>
                    <a:p>
                      <a:pPr algn="ctr"/>
                      <a:r>
                        <a:rPr lang="en-US" sz="2400" dirty="0" smtClean="0"/>
                        <a:t>3:30</a:t>
                      </a:r>
                      <a:endParaRPr lang="en-US" sz="2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Case</a:t>
                      </a:r>
                      <a:r>
                        <a:rPr lang="en-US" sz="2400" baseline="0" dirty="0" smtClean="0"/>
                        <a:t> Studies </a:t>
                      </a:r>
                      <a:endParaRPr lang="en-US" sz="2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80665">
                <a:tc>
                  <a:txBody>
                    <a:bodyPr/>
                    <a:lstStyle/>
                    <a:p>
                      <a:pPr algn="ctr"/>
                      <a:r>
                        <a:rPr lang="en-US" sz="2400" dirty="0" smtClean="0"/>
                        <a:t>4:45</a:t>
                      </a:r>
                      <a:endParaRPr lang="en-US" sz="2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Wrap UP</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24700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Agricultural Homestead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 y="1681842"/>
            <a:ext cx="5989397" cy="3991899"/>
          </a:xfrm>
          <a:prstGeom prst="rect">
            <a:avLst/>
          </a:prstGeom>
        </p:spPr>
      </p:pic>
      <p:sp>
        <p:nvSpPr>
          <p:cNvPr id="7" name="TextBox 6"/>
          <p:cNvSpPr txBox="1"/>
          <p:nvPr/>
        </p:nvSpPr>
        <p:spPr>
          <a:xfrm>
            <a:off x="85725" y="2152415"/>
            <a:ext cx="6010275" cy="2862322"/>
          </a:xfrm>
          <a:prstGeom prst="rect">
            <a:avLst/>
          </a:prstGeom>
          <a:noFill/>
        </p:spPr>
        <p:txBody>
          <a:bodyPr wrap="square" rtlCol="0">
            <a:spAutoFit/>
          </a:bodyPr>
          <a:lstStyle/>
          <a:p>
            <a:r>
              <a:rPr lang="en-US" sz="2000" dirty="0" smtClean="0">
                <a:solidFill>
                  <a:schemeClr val="tx2"/>
                </a:solidFill>
              </a:rPr>
              <a:t>Linking Ag Homestead</a:t>
            </a:r>
          </a:p>
          <a:p>
            <a:pPr marL="457200" indent="-228600">
              <a:buFont typeface="Arial" panose="020B0604020202020204" pitchFamily="34" charset="0"/>
              <a:buChar char="•"/>
            </a:pPr>
            <a:r>
              <a:rPr lang="en-US" sz="2000" dirty="0" smtClean="0">
                <a:solidFill>
                  <a:schemeClr val="tx2"/>
                </a:solidFill>
              </a:rPr>
              <a:t>Establish where the house is = base parcel</a:t>
            </a:r>
          </a:p>
          <a:p>
            <a:pPr marL="457200" indent="-228600">
              <a:buFont typeface="Arial" panose="020B0604020202020204" pitchFamily="34" charset="0"/>
              <a:buChar char="•"/>
            </a:pPr>
            <a:r>
              <a:rPr lang="en-US" sz="2000" dirty="0" smtClean="0">
                <a:solidFill>
                  <a:schemeClr val="tx2"/>
                </a:solidFill>
              </a:rPr>
              <a:t>Other non-contiguous ag parcels owned by the same owner as the base parcel can be linked for homestead</a:t>
            </a:r>
          </a:p>
          <a:p>
            <a:pPr marL="457200" indent="-228600">
              <a:buFont typeface="Arial" panose="020B0604020202020204" pitchFamily="34" charset="0"/>
              <a:buChar char="•"/>
            </a:pPr>
            <a:r>
              <a:rPr lang="en-US" sz="2000" dirty="0" smtClean="0">
                <a:solidFill>
                  <a:schemeClr val="tx2"/>
                </a:solidFill>
              </a:rPr>
              <a:t>Base parcel must be within 4 cities/townships of the non-contiguous parcels</a:t>
            </a:r>
          </a:p>
          <a:p>
            <a:pPr marL="457200" indent="-228600">
              <a:buFont typeface="Arial" panose="020B0604020202020204" pitchFamily="34" charset="0"/>
              <a:buChar char="•"/>
            </a:pPr>
            <a:r>
              <a:rPr lang="en-US" sz="2000" dirty="0" smtClean="0">
                <a:solidFill>
                  <a:schemeClr val="tx2"/>
                </a:solidFill>
              </a:rPr>
              <a:t>The farmer of the base parcel and/or the non-contiguous parcels doesn’t matter </a:t>
            </a:r>
            <a:endParaRPr lang="en-US" sz="2000" dirty="0">
              <a:solidFill>
                <a:schemeClr val="tx2"/>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1681843"/>
            <a:ext cx="6010275" cy="3991899"/>
          </a:xfrm>
          <a:prstGeom prst="rect">
            <a:avLst/>
          </a:prstGeom>
        </p:spPr>
      </p:pic>
      <p:sp>
        <p:nvSpPr>
          <p:cNvPr id="9" name="TextBox 8"/>
          <p:cNvSpPr txBox="1"/>
          <p:nvPr/>
        </p:nvSpPr>
        <p:spPr>
          <a:xfrm>
            <a:off x="6155009" y="2246631"/>
            <a:ext cx="5951265" cy="2862322"/>
          </a:xfrm>
          <a:prstGeom prst="rect">
            <a:avLst/>
          </a:prstGeom>
          <a:noFill/>
        </p:spPr>
        <p:txBody>
          <a:bodyPr wrap="square" rtlCol="0">
            <a:spAutoFit/>
          </a:bodyPr>
          <a:lstStyle/>
          <a:p>
            <a:r>
              <a:rPr lang="en-US" sz="2000" dirty="0" smtClean="0">
                <a:solidFill>
                  <a:schemeClr val="tx2"/>
                </a:solidFill>
              </a:rPr>
              <a:t>Linking Special Ag Homestead</a:t>
            </a:r>
          </a:p>
          <a:p>
            <a:pPr marL="285750" indent="-285750">
              <a:buFont typeface="Arial" panose="020B0604020202020204" pitchFamily="34" charset="0"/>
              <a:buChar char="•"/>
            </a:pPr>
            <a:r>
              <a:rPr lang="en-US" sz="2000" dirty="0" smtClean="0">
                <a:solidFill>
                  <a:schemeClr val="tx2"/>
                </a:solidFill>
              </a:rPr>
              <a:t>Establish on one parcel = established main parcel</a:t>
            </a:r>
          </a:p>
          <a:p>
            <a:pPr marL="285750" indent="-285750">
              <a:buFont typeface="Arial" panose="020B0604020202020204" pitchFamily="34" charset="0"/>
              <a:buChar char="•"/>
            </a:pPr>
            <a:r>
              <a:rPr lang="en-US" sz="2000" dirty="0" smtClean="0">
                <a:solidFill>
                  <a:schemeClr val="tx2"/>
                </a:solidFill>
              </a:rPr>
              <a:t>Other non-contiguous ag parcels owned by the same owner as the established main parcel can be linked for homestead</a:t>
            </a:r>
          </a:p>
          <a:p>
            <a:pPr marL="285750" indent="-285750">
              <a:buFont typeface="Arial" panose="020B0604020202020204" pitchFamily="34" charset="0"/>
              <a:buChar char="•"/>
            </a:pPr>
            <a:r>
              <a:rPr lang="en-US" sz="2000" dirty="0" smtClean="0">
                <a:solidFill>
                  <a:schemeClr val="tx2"/>
                </a:solidFill>
              </a:rPr>
              <a:t>Established main parcel must be within 4 cities/townships of the non-contiguous parcels</a:t>
            </a:r>
          </a:p>
          <a:p>
            <a:pPr marL="285750" indent="-285750">
              <a:buFont typeface="Arial" panose="020B0604020202020204" pitchFamily="34" charset="0"/>
              <a:buChar char="•"/>
            </a:pPr>
            <a:r>
              <a:rPr lang="en-US" sz="2000" dirty="0" smtClean="0">
                <a:solidFill>
                  <a:schemeClr val="tx2"/>
                </a:solidFill>
              </a:rPr>
              <a:t>The farmer for each non-contiguous parcel must be reviewed</a:t>
            </a:r>
            <a:endParaRPr lang="en-US" sz="2000" dirty="0">
              <a:solidFill>
                <a:schemeClr val="tx2"/>
              </a:solidFill>
            </a:endParaRPr>
          </a:p>
        </p:txBody>
      </p:sp>
    </p:spTree>
    <p:extLst>
      <p:ext uri="{BB962C8B-B14F-4D97-AF65-F5344CB8AC3E}">
        <p14:creationId xmlns:p14="http://schemas.microsoft.com/office/powerpoint/2010/main" val="386269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8"/>
                                        </p:tgtEl>
                                        <p:attrNameLst>
                                          <p:attrName>style.opacity</p:attrName>
                                        </p:attrNameLst>
                                      </p:cBhvr>
                                      <p:to>
                                        <p:strVal val="0.5"/>
                                      </p:to>
                                    </p:set>
                                    <p:animEffect filter="image" prLst="opacity: 0.5">
                                      <p:cBhvr rctx="IE">
                                        <p:cTn id="14" dur="indefinite"/>
                                        <p:tgtEl>
                                          <p:spTgt spid="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Agricultural Homestead</a:t>
            </a:r>
            <a:endParaRPr lang="en-US" dirty="0"/>
          </a:p>
        </p:txBody>
      </p:sp>
      <p:sp>
        <p:nvSpPr>
          <p:cNvPr id="3" name="Content Placeholder 2"/>
          <p:cNvSpPr>
            <a:spLocks noGrp="1"/>
          </p:cNvSpPr>
          <p:nvPr>
            <p:ph idx="1"/>
          </p:nvPr>
        </p:nvSpPr>
        <p:spPr>
          <a:xfrm>
            <a:off x="75488" y="1474981"/>
            <a:ext cx="6096711" cy="5125844"/>
          </a:xfrm>
        </p:spPr>
        <p:txBody>
          <a:bodyPr/>
          <a:lstStyle/>
          <a:p>
            <a:r>
              <a:rPr lang="en-US" dirty="0" smtClean="0"/>
              <a:t>When linking ag homestead, put the flowchart away!</a:t>
            </a:r>
          </a:p>
          <a:p>
            <a:r>
              <a:rPr lang="en-US" dirty="0" smtClean="0"/>
              <a:t>Use the Homestead Linking Checklist!</a:t>
            </a:r>
            <a:endParaRPr lang="en-US" dirty="0"/>
          </a:p>
        </p:txBody>
      </p:sp>
      <p:pic>
        <p:nvPicPr>
          <p:cNvPr id="5" name="Picture 4"/>
          <p:cNvPicPr>
            <a:picLocks noChangeAspect="1"/>
          </p:cNvPicPr>
          <p:nvPr/>
        </p:nvPicPr>
        <p:blipFill>
          <a:blip r:embed="rId2"/>
          <a:stretch>
            <a:fillRect/>
          </a:stretch>
        </p:blipFill>
        <p:spPr>
          <a:xfrm>
            <a:off x="310160" y="2981324"/>
            <a:ext cx="7218572" cy="3419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6351710" y="66675"/>
            <a:ext cx="5699263" cy="6679390"/>
          </a:xfrm>
          <a:prstGeom prst="rect">
            <a:avLst/>
          </a:prstGeom>
          <a:ln>
            <a:noFill/>
          </a:ln>
          <a:effectLst>
            <a:outerShdw blurRad="190500" algn="tl" rotWithShape="0">
              <a:srgbClr val="000000">
                <a:alpha val="70000"/>
              </a:srgbClr>
            </a:outerShdw>
          </a:effectLst>
        </p:spPr>
      </p:pic>
      <p:sp>
        <p:nvSpPr>
          <p:cNvPr id="6" name="Multiply 5"/>
          <p:cNvSpPr/>
          <p:nvPr/>
        </p:nvSpPr>
        <p:spPr>
          <a:xfrm>
            <a:off x="769393" y="2313182"/>
            <a:ext cx="5402806" cy="46958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56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withEffect">
                                  <p:stCondLst>
                                    <p:cond delay="0"/>
                                  </p:stCondLst>
                                  <p:childTnLst>
                                    <p:animRot by="120000">
                                      <p:cBhvr>
                                        <p:cTn id="6" dur="200" fill="hold">
                                          <p:stCondLst>
                                            <p:cond delay="0"/>
                                          </p:stCondLst>
                                        </p:cTn>
                                        <p:tgtEl>
                                          <p:spTgt spid="3">
                                            <p:txEl>
                                              <p:pRg st="0" end="0"/>
                                            </p:txEl>
                                          </p:spTgt>
                                        </p:tgtEl>
                                        <p:attrNameLst>
                                          <p:attrName>r</p:attrName>
                                        </p:attrNameLst>
                                      </p:cBhvr>
                                    </p:animRot>
                                    <p:animRot by="-240000">
                                      <p:cBhvr>
                                        <p:cTn id="7" dur="400" fill="hold">
                                          <p:stCondLst>
                                            <p:cond delay="400"/>
                                          </p:stCondLst>
                                        </p:cTn>
                                        <p:tgtEl>
                                          <p:spTgt spid="3">
                                            <p:txEl>
                                              <p:pRg st="0" end="0"/>
                                            </p:txEl>
                                          </p:spTgt>
                                        </p:tgtEl>
                                        <p:attrNameLst>
                                          <p:attrName>r</p:attrName>
                                        </p:attrNameLst>
                                      </p:cBhvr>
                                    </p:animRot>
                                    <p:animRot by="240000">
                                      <p:cBhvr>
                                        <p:cTn id="8" dur="400" fill="hold">
                                          <p:stCondLst>
                                            <p:cond delay="800"/>
                                          </p:stCondLst>
                                        </p:cTn>
                                        <p:tgtEl>
                                          <p:spTgt spid="3">
                                            <p:txEl>
                                              <p:pRg st="0" end="0"/>
                                            </p:txEl>
                                          </p:spTgt>
                                        </p:tgtEl>
                                        <p:attrNameLst>
                                          <p:attrName>r</p:attrName>
                                        </p:attrNameLst>
                                      </p:cBhvr>
                                    </p:animRot>
                                    <p:animRot by="-240000">
                                      <p:cBhvr>
                                        <p:cTn id="9" dur="400" fill="hold">
                                          <p:stCondLst>
                                            <p:cond delay="1200"/>
                                          </p:stCondLst>
                                        </p:cTn>
                                        <p:tgtEl>
                                          <p:spTgt spid="3">
                                            <p:txEl>
                                              <p:pRg st="0" end="0"/>
                                            </p:txEl>
                                          </p:spTgt>
                                        </p:tgtEl>
                                        <p:attrNameLst>
                                          <p:attrName>r</p:attrName>
                                        </p:attrNameLst>
                                      </p:cBhvr>
                                    </p:animRot>
                                    <p:animRot by="120000">
                                      <p:cBhvr>
                                        <p:cTn id="10" dur="400" fill="hold">
                                          <p:stCondLst>
                                            <p:cond delay="1600"/>
                                          </p:stCondLst>
                                        </p:cTn>
                                        <p:tgtEl>
                                          <p:spTgt spid="3">
                                            <p:txEl>
                                              <p:pRg st="0" end="0"/>
                                            </p:txEl>
                                          </p:spTgt>
                                        </p:tgtEl>
                                        <p:attrNameLst>
                                          <p:attrName>r</p:attrName>
                                        </p:attrNameLst>
                                      </p:cBhvr>
                                    </p:animRot>
                                  </p:childTnLst>
                                </p:cTn>
                              </p:par>
                              <p:par>
                                <p:cTn id="11" presetID="32" presetClass="emph" presetSubtype="0" repeatCount="2000" fill="hold" nodeType="withEffect">
                                  <p:stCondLst>
                                    <p:cond delay="0"/>
                                  </p:stCondLst>
                                  <p:childTnLst>
                                    <p:animRot by="120000">
                                      <p:cBhvr>
                                        <p:cTn id="12" dur="200" fill="hold">
                                          <p:stCondLst>
                                            <p:cond delay="0"/>
                                          </p:stCondLst>
                                        </p:cTn>
                                        <p:tgtEl>
                                          <p:spTgt spid="5"/>
                                        </p:tgtEl>
                                        <p:attrNameLst>
                                          <p:attrName>r</p:attrName>
                                        </p:attrNameLst>
                                      </p:cBhvr>
                                    </p:animRot>
                                    <p:animRot by="-240000">
                                      <p:cBhvr>
                                        <p:cTn id="13" dur="400" fill="hold">
                                          <p:stCondLst>
                                            <p:cond delay="400"/>
                                          </p:stCondLst>
                                        </p:cTn>
                                        <p:tgtEl>
                                          <p:spTgt spid="5"/>
                                        </p:tgtEl>
                                        <p:attrNameLst>
                                          <p:attrName>r</p:attrName>
                                        </p:attrNameLst>
                                      </p:cBhvr>
                                    </p:animRot>
                                    <p:animRot by="240000">
                                      <p:cBhvr>
                                        <p:cTn id="14" dur="400" fill="hold">
                                          <p:stCondLst>
                                            <p:cond delay="800"/>
                                          </p:stCondLst>
                                        </p:cTn>
                                        <p:tgtEl>
                                          <p:spTgt spid="5"/>
                                        </p:tgtEl>
                                        <p:attrNameLst>
                                          <p:attrName>r</p:attrName>
                                        </p:attrNameLst>
                                      </p:cBhvr>
                                    </p:animRot>
                                    <p:animRot by="-240000">
                                      <p:cBhvr>
                                        <p:cTn id="15" dur="400" fill="hold">
                                          <p:stCondLst>
                                            <p:cond delay="1200"/>
                                          </p:stCondLst>
                                        </p:cTn>
                                        <p:tgtEl>
                                          <p:spTgt spid="5"/>
                                        </p:tgtEl>
                                        <p:attrNameLst>
                                          <p:attrName>r</p:attrName>
                                        </p:attrNameLst>
                                      </p:cBhvr>
                                    </p:animRot>
                                    <p:animRot by="120000">
                                      <p:cBhvr>
                                        <p:cTn id="16" dur="400" fill="hold">
                                          <p:stCondLst>
                                            <p:cond delay="160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16" presetClass="entr" presetSubtype="21" fill="hold" nodeType="withEffect">
                                  <p:stCondLst>
                                    <p:cond delay="0"/>
                                  </p:stCondLst>
                                  <p:iterate type="lt">
                                    <p:tmPct val="0"/>
                                  </p:iterate>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par>
                                <p:cTn id="25" presetID="26"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290">
                                          <p:stCondLst>
                                            <p:cond delay="0"/>
                                          </p:stCondLst>
                                        </p:cTn>
                                        <p:tgtEl>
                                          <p:spTgt spid="4"/>
                                        </p:tgtEl>
                                      </p:cBhvr>
                                    </p:animEffect>
                                    <p:anim calcmode="lin" valueType="num">
                                      <p:cBhvr>
                                        <p:cTn id="2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3" dur="13">
                                          <p:stCondLst>
                                            <p:cond delay="325"/>
                                          </p:stCondLst>
                                        </p:cTn>
                                        <p:tgtEl>
                                          <p:spTgt spid="4"/>
                                        </p:tgtEl>
                                      </p:cBhvr>
                                      <p:to x="100000" y="60000"/>
                                    </p:animScale>
                                    <p:animScale>
                                      <p:cBhvr>
                                        <p:cTn id="34" dur="83" decel="50000">
                                          <p:stCondLst>
                                            <p:cond delay="338"/>
                                          </p:stCondLst>
                                        </p:cTn>
                                        <p:tgtEl>
                                          <p:spTgt spid="4"/>
                                        </p:tgtEl>
                                      </p:cBhvr>
                                      <p:to x="100000" y="100000"/>
                                    </p:animScale>
                                    <p:animScale>
                                      <p:cBhvr>
                                        <p:cTn id="35" dur="13">
                                          <p:stCondLst>
                                            <p:cond delay="656"/>
                                          </p:stCondLst>
                                        </p:cTn>
                                        <p:tgtEl>
                                          <p:spTgt spid="4"/>
                                        </p:tgtEl>
                                      </p:cBhvr>
                                      <p:to x="100000" y="80000"/>
                                    </p:animScale>
                                    <p:animScale>
                                      <p:cBhvr>
                                        <p:cTn id="36" dur="83" decel="50000">
                                          <p:stCondLst>
                                            <p:cond delay="669"/>
                                          </p:stCondLst>
                                        </p:cTn>
                                        <p:tgtEl>
                                          <p:spTgt spid="4"/>
                                        </p:tgtEl>
                                      </p:cBhvr>
                                      <p:to x="100000" y="100000"/>
                                    </p:animScale>
                                    <p:animScale>
                                      <p:cBhvr>
                                        <p:cTn id="37" dur="13">
                                          <p:stCondLst>
                                            <p:cond delay="821"/>
                                          </p:stCondLst>
                                        </p:cTn>
                                        <p:tgtEl>
                                          <p:spTgt spid="4"/>
                                        </p:tgtEl>
                                      </p:cBhvr>
                                      <p:to x="100000" y="90000"/>
                                    </p:animScale>
                                    <p:animScale>
                                      <p:cBhvr>
                                        <p:cTn id="38" dur="83" decel="50000">
                                          <p:stCondLst>
                                            <p:cond delay="834"/>
                                          </p:stCondLst>
                                        </p:cTn>
                                        <p:tgtEl>
                                          <p:spTgt spid="4"/>
                                        </p:tgtEl>
                                      </p:cBhvr>
                                      <p:to x="100000" y="100000"/>
                                    </p:animScale>
                                    <p:animScale>
                                      <p:cBhvr>
                                        <p:cTn id="39" dur="13">
                                          <p:stCondLst>
                                            <p:cond delay="904"/>
                                          </p:stCondLst>
                                        </p:cTn>
                                        <p:tgtEl>
                                          <p:spTgt spid="4"/>
                                        </p:tgtEl>
                                      </p:cBhvr>
                                      <p:to x="100000" y="95000"/>
                                    </p:animScale>
                                    <p:animScale>
                                      <p:cBhvr>
                                        <p:cTn id="4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Special Agricultural Homesteads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9202243"/>
              </p:ext>
            </p:extLst>
          </p:nvPr>
        </p:nvGraphicFramePr>
        <p:xfrm>
          <a:off x="180181" y="1427162"/>
          <a:ext cx="11831638" cy="516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07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66874"/>
            <a:ext cx="12192000" cy="4448175"/>
          </a:xfrm>
        </p:spPr>
        <p:txBody>
          <a:bodyPr>
            <a:normAutofit/>
          </a:bodyPr>
          <a:lstStyle/>
          <a:p>
            <a:pPr marL="1082675" lvl="2" indent="-222250">
              <a:buClr>
                <a:schemeClr val="bg1"/>
              </a:buClr>
              <a:buFont typeface="Wingdings" pitchFamily="2" charset="2"/>
              <a:buChar char="§"/>
            </a:pPr>
            <a:endParaRPr lang="en-US" sz="1050" dirty="0">
              <a:latin typeface="Arial" pitchFamily="34" charset="0"/>
              <a:ea typeface="Tahoma" pitchFamily="34" charset="0"/>
              <a:cs typeface="Arial" pitchFamily="34" charset="0"/>
            </a:endParaRPr>
          </a:p>
          <a:p>
            <a:pPr marL="0" lvl="1" indent="0">
              <a:buClrTx/>
              <a:buNone/>
            </a:pPr>
            <a:r>
              <a:rPr lang="en-US" sz="2400" b="1" u="sng" dirty="0">
                <a:latin typeface="Arial" pitchFamily="34" charset="0"/>
                <a:ea typeface="Tahoma" pitchFamily="34" charset="0"/>
                <a:cs typeface="Arial" pitchFamily="34" charset="0"/>
              </a:rPr>
              <a:t>Exceptions</a:t>
            </a:r>
          </a:p>
          <a:p>
            <a:pPr marL="457200" lvl="2" indent="-285750">
              <a:buClrTx/>
              <a:buFont typeface="Wingdings" pitchFamily="2" charset="2"/>
              <a:buChar char="§"/>
            </a:pPr>
            <a:r>
              <a:rPr lang="en-US" sz="2400" dirty="0" smtClean="0">
                <a:latin typeface="Arial" pitchFamily="34" charset="0"/>
                <a:ea typeface="Tahoma" pitchFamily="34" charset="0"/>
                <a:cs typeface="Arial" pitchFamily="34" charset="0"/>
              </a:rPr>
              <a:t>Established main </a:t>
            </a:r>
            <a:r>
              <a:rPr lang="en-US" sz="2400" dirty="0">
                <a:latin typeface="Arial" pitchFamily="34" charset="0"/>
                <a:ea typeface="Tahoma" pitchFamily="34" charset="0"/>
                <a:cs typeface="Arial" pitchFamily="34" charset="0"/>
              </a:rPr>
              <a:t>parcel owned </a:t>
            </a:r>
            <a:r>
              <a:rPr lang="en-US" sz="2400" dirty="0" smtClean="0">
                <a:latin typeface="Arial" pitchFamily="34" charset="0"/>
                <a:ea typeface="Tahoma" pitchFamily="34" charset="0"/>
                <a:cs typeface="Arial" pitchFamily="34" charset="0"/>
              </a:rPr>
              <a:t>by an </a:t>
            </a:r>
            <a:r>
              <a:rPr lang="en-US" sz="2400" dirty="0">
                <a:latin typeface="Arial" pitchFamily="34" charset="0"/>
                <a:ea typeface="Tahoma" pitchFamily="34" charset="0"/>
                <a:cs typeface="Arial" pitchFamily="34" charset="0"/>
              </a:rPr>
              <a:t>individual can be linked to </a:t>
            </a:r>
            <a:r>
              <a:rPr lang="en-US" sz="2400" dirty="0" smtClean="0">
                <a:latin typeface="Arial" pitchFamily="34" charset="0"/>
                <a:ea typeface="Tahoma" pitchFamily="34" charset="0"/>
                <a:cs typeface="Arial" pitchFamily="34" charset="0"/>
              </a:rPr>
              <a:t>an agricultural parcel </a:t>
            </a:r>
            <a:r>
              <a:rPr lang="en-US" sz="2400" dirty="0">
                <a:latin typeface="Arial" pitchFamily="34" charset="0"/>
                <a:ea typeface="Tahoma" pitchFamily="34" charset="0"/>
                <a:cs typeface="Arial" pitchFamily="34" charset="0"/>
              </a:rPr>
              <a:t>owned </a:t>
            </a:r>
            <a:r>
              <a:rPr lang="en-US" sz="2400" dirty="0" smtClean="0">
                <a:latin typeface="Arial" pitchFamily="34" charset="0"/>
                <a:ea typeface="Tahoma" pitchFamily="34" charset="0"/>
                <a:cs typeface="Arial" pitchFamily="34" charset="0"/>
              </a:rPr>
              <a:t>by the individual </a:t>
            </a:r>
            <a:r>
              <a:rPr lang="en-US" sz="2400" dirty="0">
                <a:latin typeface="Arial" pitchFamily="34" charset="0"/>
                <a:ea typeface="Tahoma" pitchFamily="34" charset="0"/>
                <a:cs typeface="Arial" pitchFamily="34" charset="0"/>
              </a:rPr>
              <a:t>and other </a:t>
            </a:r>
            <a:r>
              <a:rPr lang="en-US" sz="2400" dirty="0" smtClean="0">
                <a:latin typeface="Arial" pitchFamily="34" charset="0"/>
                <a:ea typeface="Tahoma" pitchFamily="34" charset="0"/>
                <a:cs typeface="Arial" pitchFamily="34" charset="0"/>
              </a:rPr>
              <a:t>individuals.</a:t>
            </a:r>
            <a:endParaRPr lang="en-US" sz="2400" dirty="0">
              <a:latin typeface="Arial" pitchFamily="34" charset="0"/>
              <a:ea typeface="Tahoma" pitchFamily="34" charset="0"/>
              <a:cs typeface="Arial" pitchFamily="34" charset="0"/>
            </a:endParaRPr>
          </a:p>
          <a:p>
            <a:pPr marL="457200" lvl="2" indent="-285750">
              <a:buClrTx/>
              <a:buFont typeface="Wingdings" pitchFamily="2" charset="2"/>
              <a:buChar char="§"/>
            </a:pPr>
            <a:r>
              <a:rPr lang="en-US" sz="2400" dirty="0" smtClean="0">
                <a:latin typeface="Arial" pitchFamily="34" charset="0"/>
                <a:ea typeface="Tahoma" pitchFamily="34" charset="0"/>
                <a:cs typeface="Arial" pitchFamily="34" charset="0"/>
              </a:rPr>
              <a:t>Established main </a:t>
            </a:r>
            <a:r>
              <a:rPr lang="en-US" sz="2400" dirty="0">
                <a:latin typeface="Arial" pitchFamily="34" charset="0"/>
                <a:ea typeface="Tahoma" pitchFamily="34" charset="0"/>
                <a:cs typeface="Arial" pitchFamily="34" charset="0"/>
              </a:rPr>
              <a:t>parcel owned </a:t>
            </a:r>
            <a:r>
              <a:rPr lang="en-US" sz="2400" dirty="0" smtClean="0">
                <a:latin typeface="Arial" pitchFamily="34" charset="0"/>
                <a:ea typeface="Tahoma" pitchFamily="34" charset="0"/>
                <a:cs typeface="Arial" pitchFamily="34" charset="0"/>
              </a:rPr>
              <a:t>by an </a:t>
            </a:r>
            <a:r>
              <a:rPr lang="en-US" sz="2400" dirty="0">
                <a:latin typeface="Arial" pitchFamily="34" charset="0"/>
                <a:ea typeface="Tahoma" pitchFamily="34" charset="0"/>
                <a:cs typeface="Arial" pitchFamily="34" charset="0"/>
              </a:rPr>
              <a:t>individual can be linked to </a:t>
            </a:r>
            <a:r>
              <a:rPr lang="en-US" sz="2400" dirty="0" smtClean="0">
                <a:latin typeface="Arial" pitchFamily="34" charset="0"/>
                <a:ea typeface="Tahoma" pitchFamily="34" charset="0"/>
                <a:cs typeface="Arial" pitchFamily="34" charset="0"/>
              </a:rPr>
              <a:t>an agricultural parcel </a:t>
            </a:r>
            <a:r>
              <a:rPr lang="en-US" sz="2400" dirty="0">
                <a:latin typeface="Arial" pitchFamily="34" charset="0"/>
                <a:ea typeface="Tahoma" pitchFamily="34" charset="0"/>
                <a:cs typeface="Arial" pitchFamily="34" charset="0"/>
              </a:rPr>
              <a:t>owned by a trust where the same owner is the </a:t>
            </a:r>
            <a:r>
              <a:rPr lang="en-US" sz="2400" dirty="0" smtClean="0">
                <a:latin typeface="Arial" pitchFamily="34" charset="0"/>
                <a:ea typeface="Tahoma" pitchFamily="34" charset="0"/>
                <a:cs typeface="Arial" pitchFamily="34" charset="0"/>
              </a:rPr>
              <a:t>grantor.</a:t>
            </a:r>
            <a:endParaRPr lang="en-US" sz="2400" dirty="0">
              <a:latin typeface="Arial" pitchFamily="34" charset="0"/>
              <a:ea typeface="Tahoma" pitchFamily="34" charset="0"/>
              <a:cs typeface="Arial" pitchFamily="34" charset="0"/>
            </a:endParaRPr>
          </a:p>
          <a:p>
            <a:pPr marL="457200" lvl="2" indent="-285750">
              <a:buClrTx/>
              <a:buFont typeface="Wingdings" pitchFamily="2" charset="2"/>
              <a:buChar char="§"/>
            </a:pPr>
            <a:r>
              <a:rPr lang="en-US" sz="2400" dirty="0" smtClean="0">
                <a:latin typeface="Arial" pitchFamily="34" charset="0"/>
                <a:ea typeface="Tahoma" pitchFamily="34" charset="0"/>
                <a:cs typeface="Arial" pitchFamily="34" charset="0"/>
              </a:rPr>
              <a:t>Established main </a:t>
            </a:r>
            <a:r>
              <a:rPr lang="en-US" sz="2400" dirty="0">
                <a:latin typeface="Arial" pitchFamily="34" charset="0"/>
                <a:ea typeface="Tahoma" pitchFamily="34" charset="0"/>
                <a:cs typeface="Arial" pitchFamily="34" charset="0"/>
              </a:rPr>
              <a:t>parcel owned by one spouse can be linked to </a:t>
            </a:r>
            <a:r>
              <a:rPr lang="en-US" sz="2400" dirty="0" smtClean="0">
                <a:latin typeface="Arial" pitchFamily="34" charset="0"/>
                <a:ea typeface="Tahoma" pitchFamily="34" charset="0"/>
                <a:cs typeface="Arial" pitchFamily="34" charset="0"/>
              </a:rPr>
              <a:t>an agricultural </a:t>
            </a:r>
            <a:r>
              <a:rPr lang="en-US" sz="2400" dirty="0">
                <a:latin typeface="Arial" pitchFamily="34" charset="0"/>
                <a:ea typeface="Tahoma" pitchFamily="34" charset="0"/>
                <a:cs typeface="Arial" pitchFamily="34" charset="0"/>
              </a:rPr>
              <a:t>parcel owned by the other spouse (no entities</a:t>
            </a:r>
            <a:r>
              <a:rPr lang="en-US" sz="2400" dirty="0" smtClean="0">
                <a:latin typeface="Arial" pitchFamily="34" charset="0"/>
                <a:ea typeface="Tahoma" pitchFamily="34" charset="0"/>
                <a:cs typeface="Arial" pitchFamily="34" charset="0"/>
              </a:rPr>
              <a:t>).</a:t>
            </a:r>
            <a:endParaRPr lang="en-US" sz="2400" dirty="0">
              <a:latin typeface="Arial" pitchFamily="34" charset="0"/>
              <a:ea typeface="Tahoma" pitchFamily="34" charset="0"/>
              <a:cs typeface="Arial" pitchFamily="34" charset="0"/>
            </a:endParaRPr>
          </a:p>
          <a:p>
            <a:pPr marL="109728" indent="0">
              <a:buNone/>
            </a:pPr>
            <a:endParaRPr lang="en-US" sz="2800" dirty="0">
              <a:latin typeface="Arial" pitchFamily="34" charset="0"/>
              <a:ea typeface="Tahoma" pitchFamily="34" charset="0"/>
              <a:cs typeface="Arial" pitchFamily="34" charset="0"/>
            </a:endParaRPr>
          </a:p>
        </p:txBody>
      </p:sp>
      <p:sp>
        <p:nvSpPr>
          <p:cNvPr id="17" name="Title 1"/>
          <p:cNvSpPr>
            <a:spLocks noGrp="1"/>
          </p:cNvSpPr>
          <p:nvPr>
            <p:ph type="title"/>
          </p:nvPr>
        </p:nvSpPr>
        <p:spPr>
          <a:xfrm>
            <a:off x="838200" y="152400"/>
            <a:ext cx="10515600" cy="914400"/>
          </a:xfrm>
        </p:spPr>
        <p:txBody>
          <a:bodyPr/>
          <a:lstStyle/>
          <a:p>
            <a:r>
              <a:rPr lang="en-US" dirty="0" smtClean="0"/>
              <a:t>Linking Special Agricultural Homesteads</a:t>
            </a:r>
            <a:endParaRPr lang="en-US" dirty="0"/>
          </a:p>
        </p:txBody>
      </p:sp>
      <p:pic>
        <p:nvPicPr>
          <p:cNvPr id="19" name="Picture 18"/>
          <p:cNvPicPr>
            <a:picLocks noChangeAspect="1"/>
          </p:cNvPicPr>
          <p:nvPr/>
        </p:nvPicPr>
        <p:blipFill>
          <a:blip r:embed="rId3"/>
          <a:stretch>
            <a:fillRect/>
          </a:stretch>
        </p:blipFill>
        <p:spPr>
          <a:xfrm>
            <a:off x="31770" y="6428"/>
            <a:ext cx="2139930" cy="6784897"/>
          </a:xfrm>
          <a:prstGeom prst="rect">
            <a:avLst/>
          </a:prstGeom>
        </p:spPr>
      </p:pic>
      <p:pic>
        <p:nvPicPr>
          <p:cNvPr id="20" name="Picture 19"/>
          <p:cNvPicPr>
            <a:picLocks noChangeAspect="1"/>
          </p:cNvPicPr>
          <p:nvPr/>
        </p:nvPicPr>
        <p:blipFill>
          <a:blip r:embed="rId4"/>
          <a:stretch>
            <a:fillRect/>
          </a:stretch>
        </p:blipFill>
        <p:spPr>
          <a:xfrm>
            <a:off x="9049744" y="140235"/>
            <a:ext cx="2977135" cy="6651090"/>
          </a:xfrm>
          <a:prstGeom prst="rect">
            <a:avLst/>
          </a:prstGeom>
        </p:spPr>
      </p:pic>
      <p:pic>
        <p:nvPicPr>
          <p:cNvPr id="22" name="Picture 21"/>
          <p:cNvPicPr>
            <a:picLocks noChangeAspect="1"/>
          </p:cNvPicPr>
          <p:nvPr/>
        </p:nvPicPr>
        <p:blipFill>
          <a:blip r:embed="rId5"/>
          <a:stretch>
            <a:fillRect/>
          </a:stretch>
        </p:blipFill>
        <p:spPr>
          <a:xfrm>
            <a:off x="6758484" y="140236"/>
            <a:ext cx="2428097" cy="665109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0322" y="752474"/>
            <a:ext cx="3658843" cy="4429125"/>
          </a:xfrm>
          <a:prstGeom prst="rect">
            <a:avLst/>
          </a:prstGeom>
        </p:spPr>
      </p:pic>
      <p:pic>
        <p:nvPicPr>
          <p:cNvPr id="24" name="Picture 23"/>
          <p:cNvPicPr>
            <a:picLocks noChangeAspect="1"/>
          </p:cNvPicPr>
          <p:nvPr/>
        </p:nvPicPr>
        <p:blipFill>
          <a:blip r:embed="rId3"/>
          <a:stretch>
            <a:fillRect/>
          </a:stretch>
        </p:blipFill>
        <p:spPr>
          <a:xfrm>
            <a:off x="8605129" y="1557337"/>
            <a:ext cx="889227" cy="2819398"/>
          </a:xfrm>
          <a:prstGeom prst="rect">
            <a:avLst/>
          </a:prstGeom>
        </p:spPr>
      </p:pic>
      <p:pic>
        <p:nvPicPr>
          <p:cNvPr id="25" name="Picture 24"/>
          <p:cNvPicPr>
            <a:picLocks noChangeAspect="1"/>
          </p:cNvPicPr>
          <p:nvPr/>
        </p:nvPicPr>
        <p:blipFill>
          <a:blip r:embed="rId7"/>
          <a:stretch>
            <a:fillRect/>
          </a:stretch>
        </p:blipFill>
        <p:spPr>
          <a:xfrm>
            <a:off x="7450735" y="140234"/>
            <a:ext cx="3903065" cy="6640150"/>
          </a:xfrm>
          <a:prstGeom prst="rect">
            <a:avLst/>
          </a:prstGeom>
        </p:spPr>
      </p:pic>
    </p:spTree>
    <p:extLst>
      <p:ext uri="{BB962C8B-B14F-4D97-AF65-F5344CB8AC3E}">
        <p14:creationId xmlns:p14="http://schemas.microsoft.com/office/powerpoint/2010/main" val="273953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19"/>
                                        </p:tgtEl>
                                        <p:attrNameLst>
                                          <p:attrName>ppt_x</p:attrName>
                                        </p:attrNameLst>
                                      </p:cBhvr>
                                      <p:tavLst>
                                        <p:tav tm="0">
                                          <p:val>
                                            <p:strVal val="ppt_x"/>
                                          </p:val>
                                        </p:tav>
                                        <p:tav tm="100000">
                                          <p:val>
                                            <p:strVal val="ppt_x"/>
                                          </p:val>
                                        </p:tav>
                                      </p:tavLst>
                                    </p:anim>
                                    <p:anim calcmode="lin" valueType="num">
                                      <p:cBhvr additive="base">
                                        <p:cTn id="26" dur="500"/>
                                        <p:tgtEl>
                                          <p:spTgt spid="19"/>
                                        </p:tgtEl>
                                        <p:attrNameLst>
                                          <p:attrName>ppt_y</p:attrName>
                                        </p:attrNameLst>
                                      </p:cBhvr>
                                      <p:tavLst>
                                        <p:tav tm="0">
                                          <p:val>
                                            <p:strVal val="ppt_y"/>
                                          </p:val>
                                        </p:tav>
                                        <p:tav tm="100000">
                                          <p:val>
                                            <p:strVal val="1+ppt_h/2"/>
                                          </p:val>
                                        </p:tav>
                                      </p:tavLst>
                                    </p:anim>
                                    <p:set>
                                      <p:cBhvr>
                                        <p:cTn id="27" dur="1" fill="hold">
                                          <p:stCondLst>
                                            <p:cond delay="499"/>
                                          </p:stCondLst>
                                        </p:cTn>
                                        <p:tgtEl>
                                          <p:spTgt spid="19"/>
                                        </p:tgtEl>
                                        <p:attrNameLst>
                                          <p:attrName>style.visibility</p:attrName>
                                        </p:attrNameLst>
                                      </p:cBhvr>
                                      <p:to>
                                        <p:strVal val="hidden"/>
                                      </p:to>
                                    </p:set>
                                  </p:childTnLst>
                                </p:cTn>
                              </p:par>
                              <p:par>
                                <p:cTn id="28" presetID="2" presetClass="exit" presetSubtype="4" fill="hold" nodeType="withEffect">
                                  <p:stCondLst>
                                    <p:cond delay="0"/>
                                  </p:stCondLst>
                                  <p:childTnLst>
                                    <p:anim calcmode="lin" valueType="num">
                                      <p:cBhvr additive="base">
                                        <p:cTn id="29" dur="500"/>
                                        <p:tgtEl>
                                          <p:spTgt spid="22"/>
                                        </p:tgtEl>
                                        <p:attrNameLst>
                                          <p:attrName>ppt_x</p:attrName>
                                        </p:attrNameLst>
                                      </p:cBhvr>
                                      <p:tavLst>
                                        <p:tav tm="0">
                                          <p:val>
                                            <p:strVal val="ppt_x"/>
                                          </p:val>
                                        </p:tav>
                                        <p:tav tm="100000">
                                          <p:val>
                                            <p:strVal val="ppt_x"/>
                                          </p:val>
                                        </p:tav>
                                      </p:tavLst>
                                    </p:anim>
                                    <p:anim calcmode="lin" valueType="num">
                                      <p:cBhvr additive="base">
                                        <p:cTn id="30" dur="500"/>
                                        <p:tgtEl>
                                          <p:spTgt spid="22"/>
                                        </p:tgtEl>
                                        <p:attrNameLst>
                                          <p:attrName>ppt_y</p:attrName>
                                        </p:attrNameLst>
                                      </p:cBhvr>
                                      <p:tavLst>
                                        <p:tav tm="0">
                                          <p:val>
                                            <p:strVal val="ppt_y"/>
                                          </p:val>
                                        </p:tav>
                                        <p:tav tm="100000">
                                          <p:val>
                                            <p:strVal val="1+ppt_h/2"/>
                                          </p:val>
                                        </p:tav>
                                      </p:tavLst>
                                    </p:anim>
                                    <p:set>
                                      <p:cBhvr>
                                        <p:cTn id="31" dur="1" fill="hold">
                                          <p:stCondLst>
                                            <p:cond delay="499"/>
                                          </p:stCondLst>
                                        </p:cTn>
                                        <p:tgtEl>
                                          <p:spTgt spid="22"/>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20"/>
                                        </p:tgtEl>
                                        <p:attrNameLst>
                                          <p:attrName>ppt_x</p:attrName>
                                        </p:attrNameLst>
                                      </p:cBhvr>
                                      <p:tavLst>
                                        <p:tav tm="0">
                                          <p:val>
                                            <p:strVal val="ppt_x"/>
                                          </p:val>
                                        </p:tav>
                                        <p:tav tm="100000">
                                          <p:val>
                                            <p:strVal val="ppt_x"/>
                                          </p:val>
                                        </p:tav>
                                      </p:tavLst>
                                    </p:anim>
                                    <p:anim calcmode="lin" valueType="num">
                                      <p:cBhvr additive="base">
                                        <p:cTn id="34" dur="500"/>
                                        <p:tgtEl>
                                          <p:spTgt spid="20"/>
                                        </p:tgtEl>
                                        <p:attrNameLst>
                                          <p:attrName>ppt_y</p:attrName>
                                        </p:attrNameLst>
                                      </p:cBhvr>
                                      <p:tavLst>
                                        <p:tav tm="0">
                                          <p:val>
                                            <p:strVal val="ppt_y"/>
                                          </p:val>
                                        </p:tav>
                                        <p:tav tm="100000">
                                          <p:val>
                                            <p:strVal val="1+ppt_h/2"/>
                                          </p:val>
                                        </p:tav>
                                      </p:tavLst>
                                    </p:anim>
                                    <p:set>
                                      <p:cBhvr>
                                        <p:cTn id="35" dur="1" fill="hold">
                                          <p:stCondLst>
                                            <p:cond delay="499"/>
                                          </p:stCondLst>
                                        </p:cTn>
                                        <p:tgtEl>
                                          <p:spTgt spid="2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barn(inVertical)">
                                      <p:cBhvr>
                                        <p:cTn id="40" dur="500"/>
                                        <p:tgtEl>
                                          <p:spTgt spid="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1000" fill="hold"/>
                                        <p:tgtEl>
                                          <p:spTgt spid="23"/>
                                        </p:tgtEl>
                                        <p:attrNameLst>
                                          <p:attrName>ppt_w</p:attrName>
                                        </p:attrNameLst>
                                      </p:cBhvr>
                                      <p:tavLst>
                                        <p:tav tm="0">
                                          <p:val>
                                            <p:fltVal val="0"/>
                                          </p:val>
                                        </p:tav>
                                        <p:tav tm="100000">
                                          <p:val>
                                            <p:strVal val="#ppt_w"/>
                                          </p:val>
                                        </p:tav>
                                      </p:tavLst>
                                    </p:anim>
                                    <p:anim calcmode="lin" valueType="num">
                                      <p:cBhvr>
                                        <p:cTn id="53" dur="1000" fill="hold"/>
                                        <p:tgtEl>
                                          <p:spTgt spid="23"/>
                                        </p:tgtEl>
                                        <p:attrNameLst>
                                          <p:attrName>ppt_h</p:attrName>
                                        </p:attrNameLst>
                                      </p:cBhvr>
                                      <p:tavLst>
                                        <p:tav tm="0">
                                          <p:val>
                                            <p:fltVal val="0"/>
                                          </p:val>
                                        </p:tav>
                                        <p:tav tm="100000">
                                          <p:val>
                                            <p:strVal val="#ppt_h"/>
                                          </p:val>
                                        </p:tav>
                                      </p:tavLst>
                                    </p:anim>
                                    <p:anim calcmode="lin" valueType="num">
                                      <p:cBhvr>
                                        <p:cTn id="54" dur="1000" fill="hold"/>
                                        <p:tgtEl>
                                          <p:spTgt spid="23"/>
                                        </p:tgtEl>
                                        <p:attrNameLst>
                                          <p:attrName>style.rotation</p:attrName>
                                        </p:attrNameLst>
                                      </p:cBhvr>
                                      <p:tavLst>
                                        <p:tav tm="0">
                                          <p:val>
                                            <p:fltVal val="90"/>
                                          </p:val>
                                        </p:tav>
                                        <p:tav tm="100000">
                                          <p:val>
                                            <p:fltVal val="0"/>
                                          </p:val>
                                        </p:tav>
                                      </p:tavLst>
                                    </p:anim>
                                    <p:animEffect transition="in" filter="fade">
                                      <p:cBhvr>
                                        <p:cTn id="55" dur="1000"/>
                                        <p:tgtEl>
                                          <p:spTgt spid="23"/>
                                        </p:tgtEl>
                                      </p:cBhvr>
                                    </p:animEffect>
                                  </p:childTnLst>
                                </p:cTn>
                              </p:par>
                              <p:par>
                                <p:cTn id="56" presetID="31"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
                                        </p:tgtEl>
                                        <p:attrNameLst>
                                          <p:attrName>ppt_w</p:attrName>
                                        </p:attrNameLst>
                                      </p:cBhvr>
                                      <p:tavLst>
                                        <p:tav tm="0">
                                          <p:val>
                                            <p:strVal val="ppt_w"/>
                                          </p:val>
                                        </p:tav>
                                        <p:tav tm="100000">
                                          <p:val>
                                            <p:fltVal val="0"/>
                                          </p:val>
                                        </p:tav>
                                      </p:tavLst>
                                    </p:anim>
                                    <p:anim calcmode="lin" valueType="num">
                                      <p:cBhvr>
                                        <p:cTn id="66" dur="500"/>
                                        <p:tgtEl>
                                          <p:spTgt spid="19"/>
                                        </p:tgtEl>
                                        <p:attrNameLst>
                                          <p:attrName>ppt_h</p:attrName>
                                        </p:attrNameLst>
                                      </p:cBhvr>
                                      <p:tavLst>
                                        <p:tav tm="0">
                                          <p:val>
                                            <p:strVal val="ppt_h"/>
                                          </p:val>
                                        </p:tav>
                                        <p:tav tm="100000">
                                          <p:val>
                                            <p:fltVal val="0"/>
                                          </p:val>
                                        </p:tav>
                                      </p:tavLst>
                                    </p:anim>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par>
                                <p:cTn id="69" presetID="53" presetClass="exit" presetSubtype="32" fill="hold"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par>
                                <p:cTn id="74" presetID="53" presetClass="exit" presetSubtype="32" fill="hold" nodeType="withEffect">
                                  <p:stCondLst>
                                    <p:cond delay="0"/>
                                  </p:stCondLst>
                                  <p:childTnLst>
                                    <p:anim calcmode="lin" valueType="num">
                                      <p:cBhvr>
                                        <p:cTn id="75" dur="500"/>
                                        <p:tgtEl>
                                          <p:spTgt spid="24"/>
                                        </p:tgtEl>
                                        <p:attrNameLst>
                                          <p:attrName>ppt_w</p:attrName>
                                        </p:attrNameLst>
                                      </p:cBhvr>
                                      <p:tavLst>
                                        <p:tav tm="0">
                                          <p:val>
                                            <p:strVal val="ppt_w"/>
                                          </p:val>
                                        </p:tav>
                                        <p:tav tm="100000">
                                          <p:val>
                                            <p:fltVal val="0"/>
                                          </p:val>
                                        </p:tav>
                                      </p:tavLst>
                                    </p:anim>
                                    <p:anim calcmode="lin" valueType="num">
                                      <p:cBhvr>
                                        <p:cTn id="76" dur="500"/>
                                        <p:tgtEl>
                                          <p:spTgt spid="24"/>
                                        </p:tgtEl>
                                        <p:attrNameLst>
                                          <p:attrName>ppt_h</p:attrName>
                                        </p:attrNameLst>
                                      </p:cBhvr>
                                      <p:tavLst>
                                        <p:tav tm="0">
                                          <p:val>
                                            <p:strVal val="ppt_h"/>
                                          </p:val>
                                        </p:tav>
                                        <p:tav tm="100000">
                                          <p:val>
                                            <p:fltVal val="0"/>
                                          </p:val>
                                        </p:tav>
                                      </p:tavLst>
                                    </p:anim>
                                    <p:animEffect transition="out" filter="fade">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barn(inVertical)">
                                      <p:cBhvr>
                                        <p:cTn id="83" dur="500"/>
                                        <p:tgtEl>
                                          <p:spTgt spid="2">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additive="base">
                                        <p:cTn id="88" dur="500" fill="hold"/>
                                        <p:tgtEl>
                                          <p:spTgt spid="19"/>
                                        </p:tgtEl>
                                        <p:attrNameLst>
                                          <p:attrName>ppt_x</p:attrName>
                                        </p:attrNameLst>
                                      </p:cBhvr>
                                      <p:tavLst>
                                        <p:tav tm="0">
                                          <p:val>
                                            <p:strVal val="#ppt_x"/>
                                          </p:val>
                                        </p:tav>
                                        <p:tav tm="100000">
                                          <p:val>
                                            <p:strVal val="#ppt_x"/>
                                          </p:val>
                                        </p:tav>
                                      </p:tavLst>
                                    </p:anim>
                                    <p:anim calcmode="lin" valueType="num">
                                      <p:cBhvr additive="base">
                                        <p:cTn id="8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500" fill="hold"/>
                                        <p:tgtEl>
                                          <p:spTgt spid="25"/>
                                        </p:tgtEl>
                                        <p:attrNameLst>
                                          <p:attrName>ppt_x</p:attrName>
                                        </p:attrNameLst>
                                      </p:cBhvr>
                                      <p:tavLst>
                                        <p:tav tm="0">
                                          <p:val>
                                            <p:strVal val="#ppt_x"/>
                                          </p:val>
                                        </p:tav>
                                        <p:tav tm="100000">
                                          <p:val>
                                            <p:strVal val="#ppt_x"/>
                                          </p:val>
                                        </p:tav>
                                      </p:tavLst>
                                    </p:anim>
                                    <p:anim calcmode="lin" valueType="num">
                                      <p:cBhvr additive="base">
                                        <p:cTn id="9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61" y="1514986"/>
            <a:ext cx="11905943" cy="4809614"/>
          </a:xfrm>
        </p:spPr>
        <p:txBody>
          <a:bodyPr>
            <a:normAutofit/>
          </a:bodyPr>
          <a:lstStyle/>
          <a:p>
            <a:pPr marL="0" indent="0">
              <a:buNone/>
            </a:pPr>
            <a:r>
              <a:rPr lang="en-US" sz="3600" b="1" dirty="0" smtClean="0"/>
              <a:t>4 Cities/Townships Rule</a:t>
            </a:r>
            <a:endParaRPr lang="en-US" sz="3600" b="1" dirty="0"/>
          </a:p>
        </p:txBody>
      </p:sp>
      <p:sp>
        <p:nvSpPr>
          <p:cNvPr id="4" name="Title 1"/>
          <p:cNvSpPr>
            <a:spLocks noGrp="1"/>
          </p:cNvSpPr>
          <p:nvPr>
            <p:ph type="title"/>
          </p:nvPr>
        </p:nvSpPr>
        <p:spPr>
          <a:xfrm>
            <a:off x="838200" y="152400"/>
            <a:ext cx="10515600" cy="914400"/>
          </a:xfrm>
        </p:spPr>
        <p:txBody>
          <a:bodyPr/>
          <a:lstStyle/>
          <a:p>
            <a:r>
              <a:rPr lang="en-US" dirty="0" smtClean="0"/>
              <a:t>Linking Special Agricultural Homesteads</a:t>
            </a:r>
            <a:endParaRPr lang="en-US" dirty="0"/>
          </a:p>
        </p:txBody>
      </p:sp>
      <p:sp>
        <p:nvSpPr>
          <p:cNvPr id="6" name="Rectangle 5"/>
          <p:cNvSpPr/>
          <p:nvPr/>
        </p:nvSpPr>
        <p:spPr>
          <a:xfrm>
            <a:off x="106361" y="2358388"/>
            <a:ext cx="1623115" cy="24164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smtClean="0"/>
              <a:t>Established Main Parcel</a:t>
            </a:r>
            <a:endParaRPr lang="en-US" sz="2400" dirty="0"/>
          </a:p>
        </p:txBody>
      </p:sp>
      <p:sp>
        <p:nvSpPr>
          <p:cNvPr id="7" name="Rectangle 6"/>
          <p:cNvSpPr/>
          <p:nvPr/>
        </p:nvSpPr>
        <p:spPr>
          <a:xfrm>
            <a:off x="1825815" y="2810827"/>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1</a:t>
            </a:r>
            <a:endParaRPr lang="en-US" sz="2400" b="1" dirty="0"/>
          </a:p>
        </p:txBody>
      </p:sp>
      <p:sp>
        <p:nvSpPr>
          <p:cNvPr id="8" name="Rectangle 7"/>
          <p:cNvSpPr/>
          <p:nvPr/>
        </p:nvSpPr>
        <p:spPr>
          <a:xfrm>
            <a:off x="3901313" y="3976941"/>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t>Township 2</a:t>
            </a:r>
            <a:endParaRPr lang="en-US" sz="2400" b="1" dirty="0"/>
          </a:p>
        </p:txBody>
      </p:sp>
      <p:sp>
        <p:nvSpPr>
          <p:cNvPr id="9" name="Rectangle 8"/>
          <p:cNvSpPr/>
          <p:nvPr/>
        </p:nvSpPr>
        <p:spPr>
          <a:xfrm>
            <a:off x="5946927" y="2880834"/>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3</a:t>
            </a:r>
            <a:endParaRPr lang="en-US" sz="2400" b="1" dirty="0"/>
          </a:p>
        </p:txBody>
      </p:sp>
      <p:sp>
        <p:nvSpPr>
          <p:cNvPr id="10" name="Rectangle 9"/>
          <p:cNvSpPr/>
          <p:nvPr/>
        </p:nvSpPr>
        <p:spPr>
          <a:xfrm>
            <a:off x="8031210" y="3977415"/>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4</a:t>
            </a:r>
            <a:endParaRPr lang="en-US" sz="2400" b="1" dirty="0"/>
          </a:p>
        </p:txBody>
      </p:sp>
      <p:sp>
        <p:nvSpPr>
          <p:cNvPr id="11" name="Rectangle 10"/>
          <p:cNvSpPr/>
          <p:nvPr/>
        </p:nvSpPr>
        <p:spPr>
          <a:xfrm>
            <a:off x="10076824" y="2880834"/>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5</a:t>
            </a:r>
            <a:endParaRPr lang="en-US" sz="2400" b="1" dirty="0"/>
          </a:p>
        </p:txBody>
      </p:sp>
      <p:sp>
        <p:nvSpPr>
          <p:cNvPr id="12" name="Oval 11"/>
          <p:cNvSpPr/>
          <p:nvPr/>
        </p:nvSpPr>
        <p:spPr>
          <a:xfrm>
            <a:off x="4152828" y="4424361"/>
            <a:ext cx="1371600" cy="77247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bg1"/>
                </a:solidFill>
              </a:rPr>
              <a:t>City A</a:t>
            </a:r>
            <a:endParaRPr lang="en-US" sz="2400" b="1" dirty="0">
              <a:solidFill>
                <a:schemeClr val="bg1"/>
              </a:solidFill>
            </a:endParaRPr>
          </a:p>
        </p:txBody>
      </p:sp>
      <p:sp>
        <p:nvSpPr>
          <p:cNvPr id="13" name="Rectangle 12"/>
          <p:cNvSpPr/>
          <p:nvPr/>
        </p:nvSpPr>
        <p:spPr>
          <a:xfrm>
            <a:off x="5996389" y="2128003"/>
            <a:ext cx="2112873" cy="2646878"/>
          </a:xfrm>
          <a:prstGeom prst="rect">
            <a:avLst/>
          </a:prstGeom>
          <a:noFill/>
        </p:spPr>
        <p:txBody>
          <a:bodyPr wrap="square" lIns="91440" tIns="45720" rIns="91440" bIns="45720">
            <a:spAutoFit/>
          </a:bodyPr>
          <a:lstStyle/>
          <a:p>
            <a:pPr algn="ctr"/>
            <a:r>
              <a:rPr lang="en-US" sz="16600" b="1" dirty="0">
                <a:ln w="22225">
                  <a:solidFill>
                    <a:schemeClr val="accent2"/>
                  </a:solidFill>
                  <a:prstDash val="solid"/>
                </a:ln>
                <a:solidFill>
                  <a:srgbClr val="FF0000"/>
                </a:solidFill>
              </a:rPr>
              <a:t>3</a:t>
            </a:r>
            <a:endParaRPr lang="en-US" sz="16600" b="1" cap="none" spc="0" dirty="0">
              <a:ln w="22225">
                <a:solidFill>
                  <a:schemeClr val="accent2"/>
                </a:solidFill>
                <a:prstDash val="solid"/>
              </a:ln>
              <a:solidFill>
                <a:srgbClr val="FF0000"/>
              </a:solidFill>
              <a:effectLst/>
            </a:endParaRPr>
          </a:p>
        </p:txBody>
      </p:sp>
      <p:sp>
        <p:nvSpPr>
          <p:cNvPr id="14" name="Rectangle 13"/>
          <p:cNvSpPr/>
          <p:nvPr/>
        </p:nvSpPr>
        <p:spPr>
          <a:xfrm>
            <a:off x="3775298" y="3052943"/>
            <a:ext cx="2112873" cy="2646878"/>
          </a:xfrm>
          <a:prstGeom prst="rect">
            <a:avLst/>
          </a:prstGeom>
          <a:noFill/>
        </p:spPr>
        <p:txBody>
          <a:bodyPr wrap="square" lIns="91440" tIns="45720" rIns="91440" bIns="45720">
            <a:spAutoFit/>
          </a:bodyPr>
          <a:lstStyle/>
          <a:p>
            <a:pPr algn="ctr"/>
            <a:r>
              <a:rPr lang="en-US" sz="16600" b="1" dirty="0">
                <a:ln w="22225">
                  <a:solidFill>
                    <a:schemeClr val="accent2"/>
                  </a:solidFill>
                  <a:prstDash val="solid"/>
                </a:ln>
                <a:solidFill>
                  <a:srgbClr val="FF0000"/>
                </a:solidFill>
              </a:rPr>
              <a:t>2</a:t>
            </a:r>
            <a:endParaRPr lang="en-US" sz="16600" b="1" cap="none" spc="0" dirty="0">
              <a:ln w="22225">
                <a:solidFill>
                  <a:schemeClr val="accent2"/>
                </a:solidFill>
                <a:prstDash val="solid"/>
              </a:ln>
              <a:solidFill>
                <a:srgbClr val="FF0000"/>
              </a:solidFill>
              <a:effectLst/>
            </a:endParaRPr>
          </a:p>
        </p:txBody>
      </p:sp>
      <p:sp>
        <p:nvSpPr>
          <p:cNvPr id="15" name="Rectangle 14"/>
          <p:cNvSpPr/>
          <p:nvPr/>
        </p:nvSpPr>
        <p:spPr>
          <a:xfrm>
            <a:off x="1825815" y="2128003"/>
            <a:ext cx="2112873" cy="2646878"/>
          </a:xfrm>
          <a:prstGeom prst="rect">
            <a:avLst/>
          </a:prstGeom>
          <a:noFill/>
        </p:spPr>
        <p:txBody>
          <a:bodyPr wrap="square" lIns="91440" tIns="45720" rIns="91440" bIns="45720">
            <a:spAutoFit/>
          </a:bodyPr>
          <a:lstStyle/>
          <a:p>
            <a:pPr algn="ctr"/>
            <a:r>
              <a:rPr lang="en-US" sz="16600" b="1" cap="none" spc="0" dirty="0" smtClean="0">
                <a:ln w="22225">
                  <a:solidFill>
                    <a:schemeClr val="accent2"/>
                  </a:solidFill>
                  <a:prstDash val="solid"/>
                </a:ln>
                <a:solidFill>
                  <a:srgbClr val="FF0000"/>
                </a:solidFill>
                <a:effectLst/>
              </a:rPr>
              <a:t>1</a:t>
            </a:r>
            <a:endParaRPr lang="en-US" sz="16600" b="1" cap="none" spc="0" dirty="0">
              <a:ln w="22225">
                <a:solidFill>
                  <a:schemeClr val="accent2"/>
                </a:solidFill>
                <a:prstDash val="solid"/>
              </a:ln>
              <a:solidFill>
                <a:srgbClr val="FF0000"/>
              </a:solidFill>
              <a:effectLst/>
            </a:endParaRPr>
          </a:p>
        </p:txBody>
      </p:sp>
      <p:sp>
        <p:nvSpPr>
          <p:cNvPr id="16" name="Rectangle 15"/>
          <p:cNvSpPr/>
          <p:nvPr/>
        </p:nvSpPr>
        <p:spPr>
          <a:xfrm>
            <a:off x="7931869" y="3339302"/>
            <a:ext cx="2112873" cy="2646878"/>
          </a:xfrm>
          <a:prstGeom prst="rect">
            <a:avLst/>
          </a:prstGeom>
          <a:noFill/>
        </p:spPr>
        <p:txBody>
          <a:bodyPr wrap="square" lIns="91440" tIns="45720" rIns="91440" bIns="45720">
            <a:spAutoFit/>
          </a:bodyPr>
          <a:lstStyle/>
          <a:p>
            <a:pPr algn="ctr"/>
            <a:r>
              <a:rPr lang="en-US" sz="16600" b="1" dirty="0">
                <a:ln w="22225">
                  <a:solidFill>
                    <a:schemeClr val="accent2"/>
                  </a:solidFill>
                  <a:prstDash val="solid"/>
                </a:ln>
                <a:solidFill>
                  <a:srgbClr val="FF0000"/>
                </a:solidFill>
              </a:rPr>
              <a:t>4</a:t>
            </a:r>
            <a:endParaRPr lang="en-US" sz="16600" b="1" cap="none" spc="0" dirty="0">
              <a:ln w="22225">
                <a:solidFill>
                  <a:schemeClr val="accent2"/>
                </a:solidFill>
                <a:prstDash val="solid"/>
              </a:ln>
              <a:solidFill>
                <a:srgbClr val="FF0000"/>
              </a:solidFill>
              <a:effectLst/>
            </a:endParaRPr>
          </a:p>
        </p:txBody>
      </p:sp>
      <p:sp>
        <p:nvSpPr>
          <p:cNvPr id="17" name="Rectangle 16"/>
          <p:cNvSpPr/>
          <p:nvPr/>
        </p:nvSpPr>
        <p:spPr>
          <a:xfrm>
            <a:off x="9958187" y="2247312"/>
            <a:ext cx="2112873" cy="2646878"/>
          </a:xfrm>
          <a:prstGeom prst="rect">
            <a:avLst/>
          </a:prstGeom>
          <a:noFill/>
        </p:spPr>
        <p:txBody>
          <a:bodyPr wrap="square" lIns="91440" tIns="45720" rIns="91440" bIns="45720">
            <a:spAutoFit/>
          </a:bodyPr>
          <a:lstStyle/>
          <a:p>
            <a:pPr algn="ctr"/>
            <a:r>
              <a:rPr lang="en-US" sz="16600" b="1" dirty="0" smtClean="0">
                <a:ln w="22225">
                  <a:solidFill>
                    <a:schemeClr val="accent2"/>
                  </a:solidFill>
                  <a:prstDash val="solid"/>
                </a:ln>
                <a:solidFill>
                  <a:srgbClr val="FF0000"/>
                </a:solidFill>
              </a:rPr>
              <a:t>X</a:t>
            </a:r>
            <a:endParaRPr lang="en-US" sz="166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09277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61" y="1514986"/>
            <a:ext cx="11905943" cy="4809614"/>
          </a:xfrm>
        </p:spPr>
        <p:txBody>
          <a:bodyPr>
            <a:normAutofit/>
          </a:bodyPr>
          <a:lstStyle/>
          <a:p>
            <a:pPr marL="0" indent="0">
              <a:buNone/>
            </a:pPr>
            <a:r>
              <a:rPr lang="en-US" sz="3600" b="1" dirty="0" smtClean="0"/>
              <a:t>4 Cities/Townships Rule</a:t>
            </a:r>
            <a:endParaRPr lang="en-US" sz="3600" b="1" dirty="0"/>
          </a:p>
        </p:txBody>
      </p:sp>
      <p:sp>
        <p:nvSpPr>
          <p:cNvPr id="4" name="Title 1"/>
          <p:cNvSpPr>
            <a:spLocks noGrp="1"/>
          </p:cNvSpPr>
          <p:nvPr>
            <p:ph type="title"/>
          </p:nvPr>
        </p:nvSpPr>
        <p:spPr>
          <a:xfrm>
            <a:off x="838200" y="152400"/>
            <a:ext cx="10515600" cy="914400"/>
          </a:xfrm>
        </p:spPr>
        <p:txBody>
          <a:bodyPr/>
          <a:lstStyle/>
          <a:p>
            <a:r>
              <a:rPr lang="en-US" dirty="0" smtClean="0"/>
              <a:t>Linking Special Agricultural Homesteads</a:t>
            </a:r>
            <a:endParaRPr lang="en-US" dirty="0"/>
          </a:p>
        </p:txBody>
      </p:sp>
      <p:sp>
        <p:nvSpPr>
          <p:cNvPr id="6" name="Rectangle 5"/>
          <p:cNvSpPr/>
          <p:nvPr/>
        </p:nvSpPr>
        <p:spPr>
          <a:xfrm>
            <a:off x="106361" y="2358388"/>
            <a:ext cx="1623115" cy="24164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smtClean="0"/>
              <a:t>Established Main Parcel</a:t>
            </a:r>
            <a:endParaRPr lang="en-US" sz="2400" dirty="0"/>
          </a:p>
        </p:txBody>
      </p:sp>
      <p:sp>
        <p:nvSpPr>
          <p:cNvPr id="7" name="Rectangle 6"/>
          <p:cNvSpPr/>
          <p:nvPr/>
        </p:nvSpPr>
        <p:spPr>
          <a:xfrm>
            <a:off x="1825815" y="2810827"/>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1</a:t>
            </a:r>
            <a:endParaRPr lang="en-US" sz="2400" b="1" dirty="0"/>
          </a:p>
        </p:txBody>
      </p:sp>
      <p:sp>
        <p:nvSpPr>
          <p:cNvPr id="8" name="Rectangle 7"/>
          <p:cNvSpPr/>
          <p:nvPr/>
        </p:nvSpPr>
        <p:spPr>
          <a:xfrm>
            <a:off x="3851434" y="3976940"/>
            <a:ext cx="1985359" cy="2701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p>
          <a:p>
            <a:pPr algn="ctr"/>
            <a:endParaRPr lang="en-US" sz="2400" b="1" dirty="0"/>
          </a:p>
          <a:p>
            <a:pPr algn="ctr"/>
            <a:endParaRPr lang="en-US" sz="2400" b="1" dirty="0" smtClean="0"/>
          </a:p>
          <a:p>
            <a:pPr algn="ctr"/>
            <a:endParaRPr lang="en-US" sz="2400" b="1" dirty="0"/>
          </a:p>
          <a:p>
            <a:pPr algn="ctr"/>
            <a:endParaRPr lang="en-US" sz="2400" b="1" dirty="0" smtClean="0"/>
          </a:p>
          <a:p>
            <a:pPr algn="ctr"/>
            <a:r>
              <a:rPr lang="en-US" sz="2400" b="1" dirty="0" smtClean="0"/>
              <a:t>Township 2</a:t>
            </a:r>
            <a:endParaRPr lang="en-US" sz="2400" b="1" dirty="0"/>
          </a:p>
        </p:txBody>
      </p:sp>
      <p:sp>
        <p:nvSpPr>
          <p:cNvPr id="9" name="Rectangle 8"/>
          <p:cNvSpPr/>
          <p:nvPr/>
        </p:nvSpPr>
        <p:spPr>
          <a:xfrm>
            <a:off x="5946927" y="2880834"/>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3</a:t>
            </a:r>
            <a:endParaRPr lang="en-US" sz="2400" b="1" dirty="0"/>
          </a:p>
        </p:txBody>
      </p:sp>
      <p:sp>
        <p:nvSpPr>
          <p:cNvPr id="10" name="Rectangle 9"/>
          <p:cNvSpPr/>
          <p:nvPr/>
        </p:nvSpPr>
        <p:spPr>
          <a:xfrm>
            <a:off x="8031210" y="3977415"/>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4</a:t>
            </a:r>
            <a:endParaRPr lang="en-US" sz="2400" b="1" dirty="0"/>
          </a:p>
        </p:txBody>
      </p:sp>
      <p:sp>
        <p:nvSpPr>
          <p:cNvPr id="11" name="Rectangle 10"/>
          <p:cNvSpPr/>
          <p:nvPr/>
        </p:nvSpPr>
        <p:spPr>
          <a:xfrm>
            <a:off x="10076824" y="2880834"/>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5</a:t>
            </a:r>
            <a:endParaRPr lang="en-US" sz="2400" b="1" dirty="0"/>
          </a:p>
        </p:txBody>
      </p:sp>
      <p:sp>
        <p:nvSpPr>
          <p:cNvPr id="12" name="Oval 11"/>
          <p:cNvSpPr/>
          <p:nvPr/>
        </p:nvSpPr>
        <p:spPr>
          <a:xfrm>
            <a:off x="2770085" y="3292975"/>
            <a:ext cx="4175760" cy="2164730"/>
          </a:xfrm>
          <a:prstGeom prst="ellipse">
            <a:avLst/>
          </a:prstGeom>
          <a:solidFill>
            <a:schemeClr val="accent3">
              <a:tint val="65000"/>
              <a:alpha val="89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b="1" dirty="0" smtClean="0">
                <a:solidFill>
                  <a:schemeClr val="bg1"/>
                </a:solidFill>
              </a:rPr>
              <a:t>City A</a:t>
            </a:r>
            <a:endParaRPr lang="en-US" sz="6000" b="1" dirty="0">
              <a:solidFill>
                <a:schemeClr val="bg1"/>
              </a:solidFill>
            </a:endParaRPr>
          </a:p>
        </p:txBody>
      </p:sp>
      <p:sp>
        <p:nvSpPr>
          <p:cNvPr id="13" name="Rectangle 12"/>
          <p:cNvSpPr/>
          <p:nvPr/>
        </p:nvSpPr>
        <p:spPr>
          <a:xfrm>
            <a:off x="6425019" y="2565603"/>
            <a:ext cx="1684243" cy="1862048"/>
          </a:xfrm>
          <a:prstGeom prst="rect">
            <a:avLst/>
          </a:prstGeom>
          <a:noFill/>
        </p:spPr>
        <p:txBody>
          <a:bodyPr wrap="square" lIns="91440" tIns="45720" rIns="91440" bIns="45720">
            <a:spAutoFit/>
          </a:bodyPr>
          <a:lstStyle/>
          <a:p>
            <a:pPr algn="ctr"/>
            <a:r>
              <a:rPr lang="en-US" sz="11500" b="1" dirty="0">
                <a:ln w="22225">
                  <a:solidFill>
                    <a:schemeClr val="accent2"/>
                  </a:solidFill>
                  <a:prstDash val="solid"/>
                </a:ln>
                <a:solidFill>
                  <a:srgbClr val="FF0000"/>
                </a:solidFill>
              </a:rPr>
              <a:t>3</a:t>
            </a:r>
            <a:endParaRPr lang="en-US" sz="11500" b="1" cap="none" spc="0" dirty="0">
              <a:ln w="22225">
                <a:solidFill>
                  <a:schemeClr val="accent2"/>
                </a:solidFill>
                <a:prstDash val="solid"/>
              </a:ln>
              <a:solidFill>
                <a:srgbClr val="FF0000"/>
              </a:solidFill>
              <a:effectLst/>
            </a:endParaRPr>
          </a:p>
        </p:txBody>
      </p:sp>
      <p:sp>
        <p:nvSpPr>
          <p:cNvPr id="14" name="Rectangle 13"/>
          <p:cNvSpPr/>
          <p:nvPr/>
        </p:nvSpPr>
        <p:spPr>
          <a:xfrm>
            <a:off x="3656453" y="5201252"/>
            <a:ext cx="2307854" cy="1862048"/>
          </a:xfrm>
          <a:prstGeom prst="rect">
            <a:avLst/>
          </a:prstGeom>
          <a:noFill/>
        </p:spPr>
        <p:txBody>
          <a:bodyPr wrap="square" lIns="91440" tIns="45720" rIns="91440" bIns="45720">
            <a:spAutoFit/>
          </a:bodyPr>
          <a:lstStyle/>
          <a:p>
            <a:pPr algn="ctr"/>
            <a:r>
              <a:rPr lang="en-US" sz="11500" b="1" dirty="0">
                <a:ln w="22225">
                  <a:solidFill>
                    <a:schemeClr val="accent2"/>
                  </a:solidFill>
                  <a:prstDash val="solid"/>
                </a:ln>
                <a:solidFill>
                  <a:srgbClr val="FF0000"/>
                </a:solidFill>
              </a:rPr>
              <a:t>2</a:t>
            </a:r>
            <a:endParaRPr lang="en-US" sz="11500" b="1" cap="none" spc="0" dirty="0">
              <a:ln w="22225">
                <a:solidFill>
                  <a:schemeClr val="accent2"/>
                </a:solidFill>
                <a:prstDash val="solid"/>
              </a:ln>
              <a:solidFill>
                <a:srgbClr val="FF0000"/>
              </a:solidFill>
              <a:effectLst/>
            </a:endParaRPr>
          </a:p>
        </p:txBody>
      </p:sp>
      <p:sp>
        <p:nvSpPr>
          <p:cNvPr id="15" name="Rectangle 14"/>
          <p:cNvSpPr/>
          <p:nvPr/>
        </p:nvSpPr>
        <p:spPr>
          <a:xfrm>
            <a:off x="1628427" y="2597136"/>
            <a:ext cx="2112873"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rgbClr val="FF0000"/>
                </a:solidFill>
                <a:effectLst/>
              </a:rPr>
              <a:t>1</a:t>
            </a:r>
            <a:endParaRPr lang="en-US" sz="9600" b="1" cap="none" spc="0" dirty="0">
              <a:ln w="22225">
                <a:solidFill>
                  <a:schemeClr val="accent2"/>
                </a:solidFill>
                <a:prstDash val="solid"/>
              </a:ln>
              <a:solidFill>
                <a:srgbClr val="FF0000"/>
              </a:solidFill>
              <a:effectLst/>
            </a:endParaRPr>
          </a:p>
        </p:txBody>
      </p:sp>
      <p:sp>
        <p:nvSpPr>
          <p:cNvPr id="16" name="Rectangle 15"/>
          <p:cNvSpPr/>
          <p:nvPr/>
        </p:nvSpPr>
        <p:spPr>
          <a:xfrm>
            <a:off x="7963951" y="3642288"/>
            <a:ext cx="2112873" cy="1862048"/>
          </a:xfrm>
          <a:prstGeom prst="rect">
            <a:avLst/>
          </a:prstGeom>
          <a:noFill/>
        </p:spPr>
        <p:txBody>
          <a:bodyPr wrap="square" lIns="91440" tIns="45720" rIns="91440" bIns="45720">
            <a:spAutoFit/>
          </a:bodyPr>
          <a:lstStyle/>
          <a:p>
            <a:pPr algn="ctr"/>
            <a:r>
              <a:rPr lang="en-US" sz="11500" b="1" dirty="0">
                <a:ln w="22225">
                  <a:solidFill>
                    <a:schemeClr val="accent2"/>
                  </a:solidFill>
                  <a:prstDash val="solid"/>
                </a:ln>
                <a:solidFill>
                  <a:srgbClr val="FF0000"/>
                </a:solidFill>
              </a:rPr>
              <a:t>4</a:t>
            </a:r>
            <a:endParaRPr lang="en-US" sz="11500" b="1" cap="none" spc="0" dirty="0">
              <a:ln w="22225">
                <a:solidFill>
                  <a:schemeClr val="accent2"/>
                </a:solidFill>
                <a:prstDash val="solid"/>
              </a:ln>
              <a:solidFill>
                <a:srgbClr val="FF0000"/>
              </a:solidFill>
              <a:effectLst/>
            </a:endParaRPr>
          </a:p>
        </p:txBody>
      </p:sp>
      <p:sp>
        <p:nvSpPr>
          <p:cNvPr id="17" name="Rectangle 16"/>
          <p:cNvSpPr/>
          <p:nvPr/>
        </p:nvSpPr>
        <p:spPr>
          <a:xfrm>
            <a:off x="9958187" y="2247312"/>
            <a:ext cx="2112873" cy="2646878"/>
          </a:xfrm>
          <a:prstGeom prst="rect">
            <a:avLst/>
          </a:prstGeom>
          <a:noFill/>
        </p:spPr>
        <p:txBody>
          <a:bodyPr wrap="square" lIns="91440" tIns="45720" rIns="91440" bIns="45720">
            <a:spAutoFit/>
          </a:bodyPr>
          <a:lstStyle/>
          <a:p>
            <a:pPr algn="ctr"/>
            <a:r>
              <a:rPr lang="en-US" sz="16600" b="1" dirty="0" smtClean="0">
                <a:ln w="22225">
                  <a:solidFill>
                    <a:schemeClr val="accent2"/>
                  </a:solidFill>
                  <a:prstDash val="solid"/>
                </a:ln>
                <a:solidFill>
                  <a:srgbClr val="FF0000"/>
                </a:solidFill>
              </a:rPr>
              <a:t>X</a:t>
            </a:r>
            <a:endParaRPr lang="en-US" sz="166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33480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61" y="1514986"/>
            <a:ext cx="11905943" cy="4809614"/>
          </a:xfrm>
        </p:spPr>
        <p:txBody>
          <a:bodyPr>
            <a:normAutofit/>
          </a:bodyPr>
          <a:lstStyle/>
          <a:p>
            <a:pPr marL="0" indent="0">
              <a:buNone/>
            </a:pPr>
            <a:r>
              <a:rPr lang="en-US" sz="3600" b="1" dirty="0" smtClean="0"/>
              <a:t>4 Cities/Townships Rule</a:t>
            </a:r>
            <a:endParaRPr lang="en-US" sz="3600" b="1" dirty="0"/>
          </a:p>
        </p:txBody>
      </p:sp>
      <p:sp>
        <p:nvSpPr>
          <p:cNvPr id="4" name="Title 1"/>
          <p:cNvSpPr>
            <a:spLocks noGrp="1"/>
          </p:cNvSpPr>
          <p:nvPr>
            <p:ph type="title"/>
          </p:nvPr>
        </p:nvSpPr>
        <p:spPr>
          <a:xfrm>
            <a:off x="838200" y="152400"/>
            <a:ext cx="10515600" cy="914400"/>
          </a:xfrm>
        </p:spPr>
        <p:txBody>
          <a:bodyPr/>
          <a:lstStyle/>
          <a:p>
            <a:r>
              <a:rPr lang="en-US" dirty="0" smtClean="0"/>
              <a:t>Linking Special Agricultural Homesteads</a:t>
            </a:r>
            <a:endParaRPr lang="en-US" dirty="0"/>
          </a:p>
        </p:txBody>
      </p:sp>
      <p:sp>
        <p:nvSpPr>
          <p:cNvPr id="6" name="Rectangle 5"/>
          <p:cNvSpPr/>
          <p:nvPr/>
        </p:nvSpPr>
        <p:spPr>
          <a:xfrm>
            <a:off x="106361" y="2358388"/>
            <a:ext cx="1623115" cy="24164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smtClean="0"/>
              <a:t>Established Main Parcel</a:t>
            </a:r>
            <a:endParaRPr lang="en-US" sz="2400" dirty="0"/>
          </a:p>
        </p:txBody>
      </p:sp>
      <p:sp>
        <p:nvSpPr>
          <p:cNvPr id="7" name="Rectangle 6"/>
          <p:cNvSpPr/>
          <p:nvPr/>
        </p:nvSpPr>
        <p:spPr>
          <a:xfrm>
            <a:off x="1825815" y="2810827"/>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1</a:t>
            </a:r>
            <a:endParaRPr lang="en-US" sz="2400" b="1" dirty="0"/>
          </a:p>
        </p:txBody>
      </p:sp>
      <p:sp>
        <p:nvSpPr>
          <p:cNvPr id="8" name="Rectangle 7"/>
          <p:cNvSpPr/>
          <p:nvPr/>
        </p:nvSpPr>
        <p:spPr>
          <a:xfrm>
            <a:off x="3901313" y="3976941"/>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t>Township 2</a:t>
            </a:r>
            <a:endParaRPr lang="en-US" sz="2400" b="1" dirty="0"/>
          </a:p>
        </p:txBody>
      </p:sp>
      <p:sp>
        <p:nvSpPr>
          <p:cNvPr id="9" name="Rectangle 8"/>
          <p:cNvSpPr/>
          <p:nvPr/>
        </p:nvSpPr>
        <p:spPr>
          <a:xfrm>
            <a:off x="5946927" y="2880834"/>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3</a:t>
            </a:r>
            <a:endParaRPr lang="en-US" sz="2400" b="1" dirty="0"/>
          </a:p>
        </p:txBody>
      </p:sp>
      <p:sp>
        <p:nvSpPr>
          <p:cNvPr id="10" name="Rectangle 9"/>
          <p:cNvSpPr/>
          <p:nvPr/>
        </p:nvSpPr>
        <p:spPr>
          <a:xfrm>
            <a:off x="8031210" y="3977415"/>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4</a:t>
            </a:r>
            <a:endParaRPr lang="en-US" sz="2400" b="1" dirty="0"/>
          </a:p>
        </p:txBody>
      </p:sp>
      <p:sp>
        <p:nvSpPr>
          <p:cNvPr id="11" name="Rectangle 10"/>
          <p:cNvSpPr/>
          <p:nvPr/>
        </p:nvSpPr>
        <p:spPr>
          <a:xfrm>
            <a:off x="10076824" y="2880834"/>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5</a:t>
            </a:r>
            <a:endParaRPr lang="en-US" sz="2400" b="1" dirty="0"/>
          </a:p>
        </p:txBody>
      </p:sp>
      <p:sp>
        <p:nvSpPr>
          <p:cNvPr id="12" name="Oval 11"/>
          <p:cNvSpPr/>
          <p:nvPr/>
        </p:nvSpPr>
        <p:spPr>
          <a:xfrm>
            <a:off x="3515459" y="3528755"/>
            <a:ext cx="2621926" cy="2394349"/>
          </a:xfrm>
          <a:prstGeom prst="ellipse">
            <a:avLst/>
          </a:prstGeom>
          <a:solidFill>
            <a:schemeClr val="accent3">
              <a:tint val="65000"/>
              <a:alpha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5400" b="1" dirty="0" smtClean="0">
              <a:solidFill>
                <a:schemeClr val="bg1"/>
              </a:solidFill>
            </a:endParaRPr>
          </a:p>
          <a:p>
            <a:pPr algn="ctr"/>
            <a:r>
              <a:rPr lang="en-US" sz="5400" b="1" dirty="0" smtClean="0">
                <a:solidFill>
                  <a:schemeClr val="bg1"/>
                </a:solidFill>
              </a:rPr>
              <a:t>City A</a:t>
            </a:r>
            <a:endParaRPr lang="en-US" sz="5400" b="1" dirty="0">
              <a:solidFill>
                <a:schemeClr val="bg1"/>
              </a:solidFill>
            </a:endParaRPr>
          </a:p>
        </p:txBody>
      </p:sp>
      <p:sp>
        <p:nvSpPr>
          <p:cNvPr id="13" name="Rectangle 12"/>
          <p:cNvSpPr/>
          <p:nvPr/>
        </p:nvSpPr>
        <p:spPr>
          <a:xfrm>
            <a:off x="6001226" y="2400059"/>
            <a:ext cx="2112873" cy="2215991"/>
          </a:xfrm>
          <a:prstGeom prst="rect">
            <a:avLst/>
          </a:prstGeom>
          <a:noFill/>
        </p:spPr>
        <p:txBody>
          <a:bodyPr wrap="square" lIns="91440" tIns="45720" rIns="91440" bIns="45720">
            <a:spAutoFit/>
          </a:bodyPr>
          <a:lstStyle/>
          <a:p>
            <a:pPr algn="ctr"/>
            <a:r>
              <a:rPr lang="en-US" sz="13800" b="1" dirty="0">
                <a:ln w="22225">
                  <a:solidFill>
                    <a:schemeClr val="accent2"/>
                  </a:solidFill>
                  <a:prstDash val="solid"/>
                </a:ln>
                <a:solidFill>
                  <a:srgbClr val="FF0000"/>
                </a:solidFill>
              </a:rPr>
              <a:t>3</a:t>
            </a:r>
            <a:endParaRPr lang="en-US" sz="13800" b="1" cap="none" spc="0" dirty="0">
              <a:ln w="22225">
                <a:solidFill>
                  <a:schemeClr val="accent2"/>
                </a:solidFill>
                <a:prstDash val="solid"/>
              </a:ln>
              <a:solidFill>
                <a:srgbClr val="FF0000"/>
              </a:solidFill>
              <a:effectLst/>
            </a:endParaRPr>
          </a:p>
        </p:txBody>
      </p:sp>
      <p:sp>
        <p:nvSpPr>
          <p:cNvPr id="14" name="Rectangle 13"/>
          <p:cNvSpPr/>
          <p:nvPr/>
        </p:nvSpPr>
        <p:spPr>
          <a:xfrm>
            <a:off x="3793377" y="3528755"/>
            <a:ext cx="2181631" cy="1569660"/>
          </a:xfrm>
          <a:prstGeom prst="rect">
            <a:avLst/>
          </a:prstGeom>
          <a:noFill/>
        </p:spPr>
        <p:txBody>
          <a:bodyPr wrap="square" lIns="91440" tIns="45720" rIns="91440" bIns="45720">
            <a:spAutoFit/>
          </a:bodyPr>
          <a:lstStyle/>
          <a:p>
            <a:pPr algn="ctr"/>
            <a:r>
              <a:rPr lang="en-US" sz="9600" b="1" dirty="0">
                <a:ln w="22225">
                  <a:solidFill>
                    <a:schemeClr val="accent2"/>
                  </a:solidFill>
                  <a:prstDash val="solid"/>
                </a:ln>
                <a:solidFill>
                  <a:srgbClr val="FF0000"/>
                </a:solidFill>
              </a:rPr>
              <a:t>2</a:t>
            </a:r>
            <a:endParaRPr lang="en-US" sz="9600" b="1" cap="none" spc="0" dirty="0">
              <a:ln w="22225">
                <a:solidFill>
                  <a:schemeClr val="accent2"/>
                </a:solidFill>
                <a:prstDash val="solid"/>
              </a:ln>
              <a:solidFill>
                <a:srgbClr val="FF0000"/>
              </a:solidFill>
              <a:effectLst/>
            </a:endParaRPr>
          </a:p>
        </p:txBody>
      </p:sp>
      <p:sp>
        <p:nvSpPr>
          <p:cNvPr id="15" name="Rectangle 14"/>
          <p:cNvSpPr/>
          <p:nvPr/>
        </p:nvSpPr>
        <p:spPr>
          <a:xfrm>
            <a:off x="1777774" y="2358388"/>
            <a:ext cx="2112873" cy="2215991"/>
          </a:xfrm>
          <a:prstGeom prst="rect">
            <a:avLst/>
          </a:prstGeom>
          <a:noFill/>
        </p:spPr>
        <p:txBody>
          <a:bodyPr wrap="square" lIns="91440" tIns="45720" rIns="91440" bIns="45720">
            <a:spAutoFit/>
          </a:bodyPr>
          <a:lstStyle/>
          <a:p>
            <a:pPr algn="ctr"/>
            <a:r>
              <a:rPr lang="en-US" sz="13800" b="1" cap="none" spc="0" dirty="0" smtClean="0">
                <a:ln w="22225">
                  <a:solidFill>
                    <a:schemeClr val="accent2"/>
                  </a:solidFill>
                  <a:prstDash val="solid"/>
                </a:ln>
                <a:solidFill>
                  <a:srgbClr val="FF0000"/>
                </a:solidFill>
                <a:effectLst/>
              </a:rPr>
              <a:t>1</a:t>
            </a:r>
            <a:endParaRPr lang="en-US" sz="13800" b="1" cap="none" spc="0" dirty="0">
              <a:ln w="22225">
                <a:solidFill>
                  <a:schemeClr val="accent2"/>
                </a:solidFill>
                <a:prstDash val="solid"/>
              </a:ln>
              <a:solidFill>
                <a:srgbClr val="FF0000"/>
              </a:solidFill>
              <a:effectLst/>
            </a:endParaRPr>
          </a:p>
        </p:txBody>
      </p:sp>
      <p:sp>
        <p:nvSpPr>
          <p:cNvPr id="16" name="Rectangle 15"/>
          <p:cNvSpPr/>
          <p:nvPr/>
        </p:nvSpPr>
        <p:spPr>
          <a:xfrm>
            <a:off x="7928867" y="3496627"/>
            <a:ext cx="2112873" cy="2215991"/>
          </a:xfrm>
          <a:prstGeom prst="rect">
            <a:avLst/>
          </a:prstGeom>
          <a:noFill/>
        </p:spPr>
        <p:txBody>
          <a:bodyPr wrap="square" lIns="91440" tIns="45720" rIns="91440" bIns="45720">
            <a:spAutoFit/>
          </a:bodyPr>
          <a:lstStyle/>
          <a:p>
            <a:pPr algn="ctr"/>
            <a:r>
              <a:rPr lang="en-US" sz="13800" b="1" dirty="0">
                <a:ln w="22225">
                  <a:solidFill>
                    <a:schemeClr val="accent2"/>
                  </a:solidFill>
                  <a:prstDash val="solid"/>
                </a:ln>
                <a:solidFill>
                  <a:srgbClr val="FF0000"/>
                </a:solidFill>
              </a:rPr>
              <a:t>4</a:t>
            </a:r>
            <a:endParaRPr lang="en-US" sz="13800" b="1" cap="none" spc="0" dirty="0">
              <a:ln w="22225">
                <a:solidFill>
                  <a:schemeClr val="accent2"/>
                </a:solidFill>
                <a:prstDash val="solid"/>
              </a:ln>
              <a:solidFill>
                <a:srgbClr val="FF0000"/>
              </a:solidFill>
              <a:effectLst/>
            </a:endParaRPr>
          </a:p>
        </p:txBody>
      </p:sp>
      <p:sp>
        <p:nvSpPr>
          <p:cNvPr id="17" name="Rectangle 16"/>
          <p:cNvSpPr/>
          <p:nvPr/>
        </p:nvSpPr>
        <p:spPr>
          <a:xfrm>
            <a:off x="9958187" y="2247312"/>
            <a:ext cx="2112873" cy="2646878"/>
          </a:xfrm>
          <a:prstGeom prst="rect">
            <a:avLst/>
          </a:prstGeom>
          <a:noFill/>
        </p:spPr>
        <p:txBody>
          <a:bodyPr wrap="square" lIns="91440" tIns="45720" rIns="91440" bIns="45720">
            <a:spAutoFit/>
          </a:bodyPr>
          <a:lstStyle/>
          <a:p>
            <a:pPr algn="ctr"/>
            <a:r>
              <a:rPr lang="en-US" sz="16600" b="1" dirty="0" smtClean="0">
                <a:ln w="22225">
                  <a:solidFill>
                    <a:schemeClr val="accent2"/>
                  </a:solidFill>
                  <a:prstDash val="solid"/>
                </a:ln>
                <a:solidFill>
                  <a:srgbClr val="FF0000"/>
                </a:solidFill>
              </a:rPr>
              <a:t>X</a:t>
            </a:r>
            <a:endParaRPr lang="en-US" sz="166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1174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61" y="1353082"/>
            <a:ext cx="11905943" cy="4809614"/>
          </a:xfrm>
        </p:spPr>
        <p:txBody>
          <a:bodyPr>
            <a:normAutofit/>
          </a:bodyPr>
          <a:lstStyle/>
          <a:p>
            <a:pPr marL="0" indent="0">
              <a:buNone/>
            </a:pPr>
            <a:r>
              <a:rPr lang="en-US" sz="3200" b="1" dirty="0" smtClean="0"/>
              <a:t>4 Cities/Townships Rule</a:t>
            </a:r>
            <a:endParaRPr lang="en-US" sz="3200" b="1" dirty="0"/>
          </a:p>
        </p:txBody>
      </p:sp>
      <p:sp>
        <p:nvSpPr>
          <p:cNvPr id="4" name="Title 1"/>
          <p:cNvSpPr>
            <a:spLocks noGrp="1"/>
          </p:cNvSpPr>
          <p:nvPr>
            <p:ph type="title"/>
          </p:nvPr>
        </p:nvSpPr>
        <p:spPr>
          <a:xfrm>
            <a:off x="838200" y="152400"/>
            <a:ext cx="10515600" cy="914400"/>
          </a:xfrm>
        </p:spPr>
        <p:txBody>
          <a:bodyPr/>
          <a:lstStyle/>
          <a:p>
            <a:r>
              <a:rPr lang="en-US" dirty="0" smtClean="0"/>
              <a:t>Linking Special Agricultural Homesteads</a:t>
            </a:r>
            <a:endParaRPr lang="en-US" dirty="0"/>
          </a:p>
        </p:txBody>
      </p:sp>
      <p:sp>
        <p:nvSpPr>
          <p:cNvPr id="6" name="Rectangle 5"/>
          <p:cNvSpPr/>
          <p:nvPr/>
        </p:nvSpPr>
        <p:spPr>
          <a:xfrm>
            <a:off x="106361" y="2358388"/>
            <a:ext cx="1623115" cy="24164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smtClean="0"/>
              <a:t>Established Main Parcel</a:t>
            </a:r>
            <a:endParaRPr lang="en-US" sz="2400" dirty="0"/>
          </a:p>
        </p:txBody>
      </p:sp>
      <p:sp>
        <p:nvSpPr>
          <p:cNvPr id="7" name="Rectangle 6"/>
          <p:cNvSpPr/>
          <p:nvPr/>
        </p:nvSpPr>
        <p:spPr>
          <a:xfrm>
            <a:off x="1825815" y="2810827"/>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1</a:t>
            </a:r>
            <a:endParaRPr lang="en-US" sz="2400" b="1" dirty="0"/>
          </a:p>
        </p:txBody>
      </p:sp>
      <p:sp>
        <p:nvSpPr>
          <p:cNvPr id="8" name="Rectangle 7"/>
          <p:cNvSpPr/>
          <p:nvPr/>
        </p:nvSpPr>
        <p:spPr>
          <a:xfrm>
            <a:off x="3901313" y="3976941"/>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t>Township 2</a:t>
            </a:r>
            <a:endParaRPr lang="en-US" sz="2400" b="1" dirty="0"/>
          </a:p>
        </p:txBody>
      </p:sp>
      <p:sp>
        <p:nvSpPr>
          <p:cNvPr id="9" name="Rectangle 8"/>
          <p:cNvSpPr/>
          <p:nvPr/>
        </p:nvSpPr>
        <p:spPr>
          <a:xfrm>
            <a:off x="5946927" y="2880834"/>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3</a:t>
            </a:r>
            <a:endParaRPr lang="en-US" sz="2400" b="1" dirty="0"/>
          </a:p>
        </p:txBody>
      </p:sp>
      <p:sp>
        <p:nvSpPr>
          <p:cNvPr id="10" name="Rectangle 9"/>
          <p:cNvSpPr/>
          <p:nvPr/>
        </p:nvSpPr>
        <p:spPr>
          <a:xfrm>
            <a:off x="8031210" y="3977415"/>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4</a:t>
            </a:r>
            <a:endParaRPr lang="en-US" sz="2400" b="1" dirty="0"/>
          </a:p>
        </p:txBody>
      </p:sp>
      <p:sp>
        <p:nvSpPr>
          <p:cNvPr id="11" name="Rectangle 10"/>
          <p:cNvSpPr/>
          <p:nvPr/>
        </p:nvSpPr>
        <p:spPr>
          <a:xfrm>
            <a:off x="10076824" y="2880834"/>
            <a:ext cx="19354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Township 5</a:t>
            </a:r>
            <a:endParaRPr lang="en-US" sz="2400" b="1" dirty="0"/>
          </a:p>
        </p:txBody>
      </p:sp>
      <p:sp>
        <p:nvSpPr>
          <p:cNvPr id="12" name="Oval 11"/>
          <p:cNvSpPr/>
          <p:nvPr/>
        </p:nvSpPr>
        <p:spPr>
          <a:xfrm>
            <a:off x="2590798" y="2420277"/>
            <a:ext cx="6790267" cy="3565367"/>
          </a:xfrm>
          <a:prstGeom prst="ellipse">
            <a:avLst/>
          </a:prstGeom>
          <a:solidFill>
            <a:schemeClr val="accent3">
              <a:tint val="65000"/>
              <a:alpha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8000" b="1" dirty="0" smtClean="0">
              <a:solidFill>
                <a:schemeClr val="bg1"/>
              </a:solidFill>
            </a:endParaRPr>
          </a:p>
          <a:p>
            <a:pPr algn="ctr"/>
            <a:endParaRPr lang="en-US" sz="8000" b="1" dirty="0">
              <a:solidFill>
                <a:schemeClr val="bg1"/>
              </a:solidFill>
            </a:endParaRPr>
          </a:p>
          <a:p>
            <a:pPr algn="ctr"/>
            <a:r>
              <a:rPr lang="en-US" sz="8000" b="1" dirty="0" smtClean="0">
                <a:solidFill>
                  <a:schemeClr val="tx1"/>
                </a:solidFill>
              </a:rPr>
              <a:t>City A</a:t>
            </a:r>
            <a:endParaRPr lang="en-US" sz="8000" b="1" dirty="0">
              <a:solidFill>
                <a:schemeClr val="tx1"/>
              </a:solidFill>
            </a:endParaRPr>
          </a:p>
        </p:txBody>
      </p:sp>
      <p:sp>
        <p:nvSpPr>
          <p:cNvPr id="13" name="Rectangle 12"/>
          <p:cNvSpPr/>
          <p:nvPr/>
        </p:nvSpPr>
        <p:spPr>
          <a:xfrm>
            <a:off x="8658214" y="4300648"/>
            <a:ext cx="2112873" cy="1862048"/>
          </a:xfrm>
          <a:prstGeom prst="rect">
            <a:avLst/>
          </a:prstGeom>
          <a:noFill/>
        </p:spPr>
        <p:txBody>
          <a:bodyPr wrap="square" lIns="91440" tIns="45720" rIns="91440" bIns="45720">
            <a:spAutoFit/>
          </a:bodyPr>
          <a:lstStyle/>
          <a:p>
            <a:pPr algn="ctr"/>
            <a:r>
              <a:rPr lang="en-US" sz="11500" b="1" dirty="0">
                <a:ln w="22225">
                  <a:solidFill>
                    <a:schemeClr val="accent2"/>
                  </a:solidFill>
                  <a:prstDash val="solid"/>
                </a:ln>
                <a:solidFill>
                  <a:srgbClr val="FF0000"/>
                </a:solidFill>
              </a:rPr>
              <a:t>3</a:t>
            </a:r>
            <a:endParaRPr lang="en-US" sz="11500" b="1" cap="none" spc="0" dirty="0">
              <a:ln w="22225">
                <a:solidFill>
                  <a:schemeClr val="accent2"/>
                </a:solidFill>
                <a:prstDash val="solid"/>
              </a:ln>
              <a:solidFill>
                <a:srgbClr val="FF0000"/>
              </a:solidFill>
              <a:effectLst/>
            </a:endParaRPr>
          </a:p>
        </p:txBody>
      </p:sp>
      <p:sp>
        <p:nvSpPr>
          <p:cNvPr id="14" name="Rectangle 13"/>
          <p:cNvSpPr/>
          <p:nvPr/>
        </p:nvSpPr>
        <p:spPr>
          <a:xfrm>
            <a:off x="4354652" y="2141805"/>
            <a:ext cx="1912707" cy="2215991"/>
          </a:xfrm>
          <a:prstGeom prst="rect">
            <a:avLst/>
          </a:prstGeom>
          <a:noFill/>
        </p:spPr>
        <p:txBody>
          <a:bodyPr wrap="square" lIns="91440" tIns="45720" rIns="91440" bIns="45720">
            <a:spAutoFit/>
          </a:bodyPr>
          <a:lstStyle/>
          <a:p>
            <a:pPr algn="ctr"/>
            <a:r>
              <a:rPr lang="en-US" sz="13800" b="1" dirty="0">
                <a:ln w="22225">
                  <a:solidFill>
                    <a:schemeClr val="accent2"/>
                  </a:solidFill>
                  <a:prstDash val="solid"/>
                </a:ln>
                <a:solidFill>
                  <a:srgbClr val="FF0000"/>
                </a:solidFill>
              </a:rPr>
              <a:t>2</a:t>
            </a:r>
            <a:endParaRPr lang="en-US" sz="13800" b="1" cap="none" spc="0" dirty="0">
              <a:ln w="22225">
                <a:solidFill>
                  <a:schemeClr val="accent2"/>
                </a:solidFill>
                <a:prstDash val="solid"/>
              </a:ln>
              <a:solidFill>
                <a:srgbClr val="FF0000"/>
              </a:solidFill>
              <a:effectLst/>
            </a:endParaRPr>
          </a:p>
        </p:txBody>
      </p:sp>
      <p:sp>
        <p:nvSpPr>
          <p:cNvPr id="15" name="Rectangle 14"/>
          <p:cNvSpPr/>
          <p:nvPr/>
        </p:nvSpPr>
        <p:spPr>
          <a:xfrm>
            <a:off x="1305983" y="2506091"/>
            <a:ext cx="1751800"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rgbClr val="FF0000"/>
                </a:solidFill>
                <a:effectLst/>
              </a:rPr>
              <a:t>1</a:t>
            </a:r>
            <a:endParaRPr lang="en-US" sz="9600" b="1" cap="none" spc="0" dirty="0">
              <a:ln w="22225">
                <a:solidFill>
                  <a:schemeClr val="accent2"/>
                </a:solidFill>
                <a:prstDash val="solid"/>
              </a:ln>
              <a:solidFill>
                <a:srgbClr val="FF0000"/>
              </a:solidFill>
              <a:effectLst/>
            </a:endParaRPr>
          </a:p>
        </p:txBody>
      </p:sp>
      <p:sp>
        <p:nvSpPr>
          <p:cNvPr id="16" name="Rectangle 15"/>
          <p:cNvSpPr/>
          <p:nvPr/>
        </p:nvSpPr>
        <p:spPr>
          <a:xfrm>
            <a:off x="10048234" y="2672800"/>
            <a:ext cx="2112873" cy="1862048"/>
          </a:xfrm>
          <a:prstGeom prst="rect">
            <a:avLst/>
          </a:prstGeom>
          <a:noFill/>
        </p:spPr>
        <p:txBody>
          <a:bodyPr wrap="square" lIns="91440" tIns="45720" rIns="91440" bIns="45720">
            <a:spAutoFit/>
          </a:bodyPr>
          <a:lstStyle/>
          <a:p>
            <a:pPr algn="ctr"/>
            <a:r>
              <a:rPr lang="en-US" sz="11500" b="1" dirty="0">
                <a:ln w="22225">
                  <a:solidFill>
                    <a:schemeClr val="accent2"/>
                  </a:solidFill>
                  <a:prstDash val="solid"/>
                </a:ln>
                <a:solidFill>
                  <a:srgbClr val="FF0000"/>
                </a:solidFill>
              </a:rPr>
              <a:t>4</a:t>
            </a:r>
            <a:endParaRPr lang="en-US" sz="115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75058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373" y="143608"/>
            <a:ext cx="10515600" cy="914400"/>
          </a:xfrm>
        </p:spPr>
        <p:txBody>
          <a:bodyPr/>
          <a:lstStyle/>
          <a:p>
            <a:r>
              <a:rPr lang="en-US" dirty="0" smtClean="0"/>
              <a:t>Linking Special Agricultural Homesteads</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11639" y="4686156"/>
            <a:ext cx="3106654" cy="2071688"/>
          </a:xfrm>
          <a:effectLst>
            <a:reflection endPos="0" dist="50800" dir="5400000" sy="-100000" algn="bl" rotWithShape="0"/>
          </a:effectLst>
          <a:scene3d>
            <a:camera prst="orthographicFront"/>
            <a:lightRig rig="threePt" dir="t"/>
          </a:scene3d>
          <a:sp3d>
            <a:bevelT/>
          </a:sp3d>
        </p:spPr>
      </p:pic>
      <p:pic>
        <p:nvPicPr>
          <p:cNvPr id="4" name="Picture 3"/>
          <p:cNvPicPr>
            <a:picLocks noChangeAspect="1"/>
          </p:cNvPicPr>
          <p:nvPr/>
        </p:nvPicPr>
        <p:blipFill>
          <a:blip r:embed="rId4"/>
          <a:stretch>
            <a:fillRect/>
          </a:stretch>
        </p:blipFill>
        <p:spPr>
          <a:xfrm>
            <a:off x="9940413" y="1347270"/>
            <a:ext cx="2052177" cy="5423611"/>
          </a:xfrm>
          <a:prstGeom prst="rect">
            <a:avLst/>
          </a:prstGeom>
        </p:spPr>
      </p:pic>
      <p:sp>
        <p:nvSpPr>
          <p:cNvPr id="5" name="Rectangle 4"/>
          <p:cNvSpPr/>
          <p:nvPr/>
        </p:nvSpPr>
        <p:spPr>
          <a:xfrm>
            <a:off x="9777046" y="2092569"/>
            <a:ext cx="791308" cy="467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68129436"/>
              </p:ext>
            </p:extLst>
          </p:nvPr>
        </p:nvGraphicFramePr>
        <p:xfrm>
          <a:off x="163366" y="1589874"/>
          <a:ext cx="9695364" cy="2892995"/>
        </p:xfrm>
        <a:graphic>
          <a:graphicData uri="http://schemas.openxmlformats.org/drawingml/2006/table">
            <a:tbl>
              <a:tblPr firstRow="1" bandRow="1">
                <a:tableStyleId>{5C22544A-7EE6-4342-B048-85BDC9FD1C3A}</a:tableStyleId>
              </a:tblPr>
              <a:tblGrid>
                <a:gridCol w="4847682">
                  <a:extLst>
                    <a:ext uri="{9D8B030D-6E8A-4147-A177-3AD203B41FA5}">
                      <a16:colId xmlns:a16="http://schemas.microsoft.com/office/drawing/2014/main" val="3247139036"/>
                    </a:ext>
                  </a:extLst>
                </a:gridCol>
                <a:gridCol w="4847682">
                  <a:extLst>
                    <a:ext uri="{9D8B030D-6E8A-4147-A177-3AD203B41FA5}">
                      <a16:colId xmlns:a16="http://schemas.microsoft.com/office/drawing/2014/main" val="591896965"/>
                    </a:ext>
                  </a:extLst>
                </a:gridCol>
              </a:tblGrid>
              <a:tr h="649811">
                <a:tc>
                  <a:txBody>
                    <a:bodyPr/>
                    <a:lstStyle/>
                    <a:p>
                      <a:r>
                        <a:rPr lang="en-US" dirty="0" smtClean="0"/>
                        <a:t>If established main parcel….</a:t>
                      </a:r>
                      <a:endParaRPr lang="en-US" dirty="0"/>
                    </a:p>
                  </a:txBody>
                  <a:tcPr/>
                </a:tc>
                <a:tc>
                  <a:txBody>
                    <a:bodyPr/>
                    <a:lstStyle/>
                    <a:p>
                      <a:r>
                        <a:rPr lang="en-US" dirty="0" smtClean="0"/>
                        <a:t>Then…</a:t>
                      </a:r>
                      <a:endParaRPr lang="en-US" dirty="0"/>
                    </a:p>
                  </a:txBody>
                  <a:tcPr/>
                </a:tc>
                <a:extLst>
                  <a:ext uri="{0D108BD9-81ED-4DB2-BD59-A6C34878D82A}">
                    <a16:rowId xmlns:a16="http://schemas.microsoft.com/office/drawing/2014/main" val="709572929"/>
                  </a:ext>
                </a:extLst>
              </a:tr>
              <a:tr h="1121592">
                <a:tc>
                  <a:txBody>
                    <a:bodyPr/>
                    <a:lstStyle/>
                    <a:p>
                      <a:r>
                        <a:rPr lang="en-US" dirty="0" smtClean="0"/>
                        <a:t>Is leased and a qualified person is farming</a:t>
                      </a:r>
                      <a:endParaRPr lang="en-US" dirty="0"/>
                    </a:p>
                  </a:txBody>
                  <a:tcPr/>
                </a:tc>
                <a:tc>
                  <a:txBody>
                    <a:bodyPr/>
                    <a:lstStyle/>
                    <a:p>
                      <a:r>
                        <a:rPr lang="en-US" dirty="0" smtClean="0"/>
                        <a:t>All non-contiguous parcels must be farmed by that same farmer</a:t>
                      </a:r>
                      <a:endParaRPr lang="en-US" dirty="0"/>
                    </a:p>
                  </a:txBody>
                  <a:tcPr/>
                </a:tc>
                <a:extLst>
                  <a:ext uri="{0D108BD9-81ED-4DB2-BD59-A6C34878D82A}">
                    <a16:rowId xmlns:a16="http://schemas.microsoft.com/office/drawing/2014/main" val="2843643487"/>
                  </a:ext>
                </a:extLst>
              </a:tr>
              <a:tr h="1121592">
                <a:tc>
                  <a:txBody>
                    <a:bodyPr/>
                    <a:lstStyle/>
                    <a:p>
                      <a:r>
                        <a:rPr lang="en-US" dirty="0" smtClean="0"/>
                        <a:t>Is</a:t>
                      </a:r>
                      <a:r>
                        <a:rPr lang="en-US" baseline="0" dirty="0" smtClean="0"/>
                        <a:t> not leased, but the non-contiguous parcels are leased</a:t>
                      </a:r>
                      <a:endParaRPr lang="en-US" dirty="0"/>
                    </a:p>
                  </a:txBody>
                  <a:tcPr/>
                </a:tc>
                <a:tc>
                  <a:txBody>
                    <a:bodyPr/>
                    <a:lstStyle/>
                    <a:p>
                      <a:r>
                        <a:rPr lang="en-US" dirty="0" smtClean="0"/>
                        <a:t>Special</a:t>
                      </a:r>
                      <a:r>
                        <a:rPr lang="en-US" baseline="0" dirty="0" smtClean="0"/>
                        <a:t> ag homestead linking should be denied</a:t>
                      </a:r>
                      <a:endParaRPr lang="en-US" dirty="0"/>
                    </a:p>
                  </a:txBody>
                  <a:tcPr/>
                </a:tc>
                <a:extLst>
                  <a:ext uri="{0D108BD9-81ED-4DB2-BD59-A6C34878D82A}">
                    <a16:rowId xmlns:a16="http://schemas.microsoft.com/office/drawing/2014/main" val="2270931502"/>
                  </a:ext>
                </a:extLst>
              </a:tr>
            </a:tbl>
          </a:graphicData>
        </a:graphic>
      </p:graphicFrame>
      <p:sp>
        <p:nvSpPr>
          <p:cNvPr id="7" name="Oval 6"/>
          <p:cNvSpPr/>
          <p:nvPr/>
        </p:nvSpPr>
        <p:spPr>
          <a:xfrm>
            <a:off x="10440955" y="6075485"/>
            <a:ext cx="1474236" cy="782515"/>
          </a:xfrm>
          <a:prstGeom prst="ellipse">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0647" y="4675450"/>
            <a:ext cx="3147704" cy="2095431"/>
          </a:xfrm>
          <a:prstGeom prst="rect">
            <a:avLst/>
          </a:prstGeom>
          <a:scene3d>
            <a:camera prst="orthographicFront"/>
            <a:lightRig rig="threePt" dir="t"/>
          </a:scene3d>
          <a:sp3d>
            <a:bevelT/>
          </a:sp3d>
        </p:spPr>
      </p:pic>
      <p:sp>
        <p:nvSpPr>
          <p:cNvPr id="10" name="TextBox 9"/>
          <p:cNvSpPr txBox="1"/>
          <p:nvPr/>
        </p:nvSpPr>
        <p:spPr>
          <a:xfrm>
            <a:off x="1997848" y="4795877"/>
            <a:ext cx="2734235" cy="830997"/>
          </a:xfrm>
          <a:prstGeom prst="rect">
            <a:avLst/>
          </a:prstGeom>
          <a:solidFill>
            <a:schemeClr val="bg1">
              <a:lumMod val="50000"/>
            </a:schemeClr>
          </a:solidFill>
        </p:spPr>
        <p:txBody>
          <a:bodyPr wrap="square" rtlCol="0">
            <a:spAutoFit/>
          </a:bodyPr>
          <a:lstStyle/>
          <a:p>
            <a:r>
              <a:rPr lang="en-US" sz="1600" dirty="0" smtClean="0">
                <a:solidFill>
                  <a:schemeClr val="bg1"/>
                </a:solidFill>
              </a:rPr>
              <a:t>Established Main Parcel</a:t>
            </a:r>
          </a:p>
          <a:p>
            <a:pPr marL="285750" indent="-109538">
              <a:buFont typeface="Arial" panose="020B0604020202020204" pitchFamily="34" charset="0"/>
              <a:buChar char="•"/>
            </a:pPr>
            <a:r>
              <a:rPr lang="en-US" sz="1600" dirty="0" smtClean="0">
                <a:solidFill>
                  <a:schemeClr val="bg1"/>
                </a:solidFill>
              </a:rPr>
              <a:t>Farmed by a relative of the owner </a:t>
            </a:r>
            <a:endParaRPr lang="en-US" sz="1600" dirty="0">
              <a:solidFill>
                <a:schemeClr val="bg1"/>
              </a:solidFill>
            </a:endParaRPr>
          </a:p>
        </p:txBody>
      </p:sp>
      <p:sp>
        <p:nvSpPr>
          <p:cNvPr id="11" name="TextBox 10"/>
          <p:cNvSpPr txBox="1"/>
          <p:nvPr/>
        </p:nvSpPr>
        <p:spPr>
          <a:xfrm>
            <a:off x="6955907" y="5845825"/>
            <a:ext cx="2734235" cy="830997"/>
          </a:xfrm>
          <a:prstGeom prst="rect">
            <a:avLst/>
          </a:prstGeom>
          <a:solidFill>
            <a:schemeClr val="bg1">
              <a:lumMod val="50000"/>
            </a:schemeClr>
          </a:solidFill>
        </p:spPr>
        <p:txBody>
          <a:bodyPr wrap="square" rtlCol="0">
            <a:spAutoFit/>
          </a:bodyPr>
          <a:lstStyle/>
          <a:p>
            <a:r>
              <a:rPr lang="en-US" sz="1600" dirty="0" smtClean="0">
                <a:solidFill>
                  <a:schemeClr val="bg1"/>
                </a:solidFill>
              </a:rPr>
              <a:t>Non-Contiguous Parcel</a:t>
            </a:r>
          </a:p>
          <a:p>
            <a:pPr marL="285750" indent="-171450">
              <a:buFont typeface="Arial" panose="020B0604020202020204" pitchFamily="34" charset="0"/>
              <a:buChar char="•"/>
            </a:pPr>
            <a:r>
              <a:rPr lang="en-US" sz="1600" dirty="0" smtClean="0">
                <a:solidFill>
                  <a:schemeClr val="bg1"/>
                </a:solidFill>
              </a:rPr>
              <a:t>Leased to an entity for farming</a:t>
            </a:r>
            <a:endParaRPr lang="en-US" sz="1600" dirty="0">
              <a:solidFill>
                <a:schemeClr val="bg1"/>
              </a:solidFill>
            </a:endParaRPr>
          </a:p>
        </p:txBody>
      </p:sp>
      <p:sp>
        <p:nvSpPr>
          <p:cNvPr id="13" name="TextBox 12"/>
          <p:cNvSpPr txBox="1"/>
          <p:nvPr/>
        </p:nvSpPr>
        <p:spPr>
          <a:xfrm>
            <a:off x="4999977" y="5353050"/>
            <a:ext cx="1630670" cy="400110"/>
          </a:xfrm>
          <a:prstGeom prst="rect">
            <a:avLst/>
          </a:prstGeom>
          <a:noFill/>
        </p:spPr>
        <p:txBody>
          <a:bodyPr wrap="square" rtlCol="0">
            <a:spAutoFit/>
          </a:bodyPr>
          <a:lstStyle/>
          <a:p>
            <a:r>
              <a:rPr lang="en-US" sz="2000" b="1" dirty="0" smtClean="0">
                <a:solidFill>
                  <a:srgbClr val="FF0000"/>
                </a:solidFill>
              </a:rPr>
              <a:t>Cannot Link</a:t>
            </a:r>
            <a:endParaRPr lang="en-US" sz="2000" b="1" dirty="0">
              <a:solidFill>
                <a:srgbClr val="FF0000"/>
              </a:solidFill>
            </a:endParaRPr>
          </a:p>
        </p:txBody>
      </p:sp>
    </p:spTree>
    <p:extLst>
      <p:ext uri="{BB962C8B-B14F-4D97-AF65-F5344CB8AC3E}">
        <p14:creationId xmlns:p14="http://schemas.microsoft.com/office/powerpoint/2010/main" val="17063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1"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33350"/>
            <a:ext cx="10515600" cy="914400"/>
          </a:xfrm>
        </p:spPr>
        <p:txBody>
          <a:bodyPr/>
          <a:lstStyle/>
          <a:p>
            <a:r>
              <a:rPr lang="en-US" dirty="0" smtClean="0"/>
              <a:t>Linking Special Agricultural Homesteads</a:t>
            </a:r>
            <a:endParaRPr lang="en-US" dirty="0"/>
          </a:p>
        </p:txBody>
      </p:sp>
      <p:sp>
        <p:nvSpPr>
          <p:cNvPr id="3" name="Content Placeholder 2"/>
          <p:cNvSpPr>
            <a:spLocks noGrp="1"/>
          </p:cNvSpPr>
          <p:nvPr>
            <p:ph idx="1"/>
          </p:nvPr>
        </p:nvSpPr>
        <p:spPr>
          <a:xfrm>
            <a:off x="104775" y="1447800"/>
            <a:ext cx="11946198" cy="4792468"/>
          </a:xfrm>
        </p:spPr>
        <p:txBody>
          <a:bodyPr/>
          <a:lstStyle/>
          <a:p>
            <a:pPr marL="0" indent="0">
              <a:buNone/>
            </a:pPr>
            <a:r>
              <a:rPr lang="en-US" dirty="0" smtClean="0"/>
              <a:t>Step 1: </a:t>
            </a:r>
            <a:r>
              <a:rPr lang="en-US" b="1" dirty="0" smtClean="0">
                <a:solidFill>
                  <a:srgbClr val="78BE21"/>
                </a:solidFill>
              </a:rPr>
              <a:t>Establish </a:t>
            </a:r>
            <a:r>
              <a:rPr lang="en-US" dirty="0" smtClean="0"/>
              <a:t>the agricultural homestead</a:t>
            </a:r>
          </a:p>
          <a:p>
            <a:pPr marL="514350">
              <a:spcBef>
                <a:spcPts val="600"/>
              </a:spcBef>
              <a:spcAft>
                <a:spcPts val="0"/>
              </a:spcAft>
            </a:pPr>
            <a:r>
              <a:rPr lang="en-US" dirty="0" smtClean="0"/>
              <a:t>Do not use the owner/farmers residential property as the established main parcel. </a:t>
            </a:r>
          </a:p>
          <a:p>
            <a:pPr marL="514350">
              <a:spcAft>
                <a:spcPts val="1200"/>
              </a:spcAft>
            </a:pPr>
            <a:r>
              <a:rPr lang="en-US" dirty="0" smtClean="0"/>
              <a:t>It has always been the DOR’s recommendation that the agricultural parcel that is the most contiguous parcel to the residence of the </a:t>
            </a:r>
            <a:r>
              <a:rPr lang="en-US" dirty="0" smtClean="0">
                <a:solidFill>
                  <a:srgbClr val="FF0000"/>
                </a:solidFill>
              </a:rPr>
              <a:t>owner and farmer</a:t>
            </a:r>
            <a:r>
              <a:rPr lang="en-US" dirty="0" smtClean="0"/>
              <a:t>, should be the established main parcel.</a:t>
            </a:r>
            <a:endParaRPr lang="en-US" sz="1000" dirty="0" smtClean="0"/>
          </a:p>
          <a:p>
            <a:pPr marL="0" indent="0">
              <a:spcAft>
                <a:spcPts val="1200"/>
              </a:spcAft>
              <a:buNone/>
            </a:pPr>
            <a:r>
              <a:rPr lang="en-US" dirty="0" smtClean="0"/>
              <a:t>Step 2: </a:t>
            </a:r>
            <a:r>
              <a:rPr lang="en-US" b="1" dirty="0" smtClean="0">
                <a:solidFill>
                  <a:srgbClr val="78BE21"/>
                </a:solidFill>
              </a:rPr>
              <a:t>Review</a:t>
            </a:r>
            <a:r>
              <a:rPr lang="en-US" dirty="0" smtClean="0"/>
              <a:t> all non-contiguous parcels owned by the same owner as the established main parcel for linking. All requirements must be met for </a:t>
            </a:r>
            <a:r>
              <a:rPr lang="en-US" dirty="0" smtClean="0">
                <a:solidFill>
                  <a:srgbClr val="FF0000"/>
                </a:solidFill>
              </a:rPr>
              <a:t>each parcel</a:t>
            </a:r>
            <a:r>
              <a:rPr lang="en-US" dirty="0" smtClean="0"/>
              <a:t>! </a:t>
            </a:r>
          </a:p>
          <a:p>
            <a:pPr marL="0" indent="0">
              <a:spcAft>
                <a:spcPts val="0"/>
              </a:spcAft>
              <a:buNone/>
            </a:pPr>
            <a:r>
              <a:rPr lang="en-US" dirty="0" smtClean="0"/>
              <a:t>Step 3: </a:t>
            </a:r>
            <a:r>
              <a:rPr lang="en-US" b="1" dirty="0" smtClean="0">
                <a:solidFill>
                  <a:srgbClr val="78BE21"/>
                </a:solidFill>
              </a:rPr>
              <a:t>Link</a:t>
            </a:r>
            <a:r>
              <a:rPr lang="en-US" dirty="0" smtClean="0"/>
              <a:t> the parcels! Each non-contiguous parcel that </a:t>
            </a:r>
            <a:r>
              <a:rPr lang="en-US" dirty="0" smtClean="0">
                <a:solidFill>
                  <a:srgbClr val="FF0000"/>
                </a:solidFill>
              </a:rPr>
              <a:t>meets the linking requirements </a:t>
            </a:r>
            <a:r>
              <a:rPr lang="en-US" dirty="0" smtClean="0"/>
              <a:t>can be linked for homestead purposes. </a:t>
            </a:r>
          </a:p>
        </p:txBody>
      </p:sp>
    </p:spTree>
    <p:extLst>
      <p:ext uri="{BB962C8B-B14F-4D97-AF65-F5344CB8AC3E}">
        <p14:creationId xmlns:p14="http://schemas.microsoft.com/office/powerpoint/2010/main" val="9259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Introductions</a:t>
            </a:r>
            <a:endParaRPr lang="en-US" dirty="0"/>
          </a:p>
        </p:txBody>
      </p:sp>
      <p:sp>
        <p:nvSpPr>
          <p:cNvPr id="5" name="Content Placeholder 4"/>
          <p:cNvSpPr>
            <a:spLocks noGrp="1"/>
          </p:cNvSpPr>
          <p:nvPr>
            <p:ph idx="1"/>
          </p:nvPr>
        </p:nvSpPr>
        <p:spPr>
          <a:xfrm>
            <a:off x="201479" y="1549830"/>
            <a:ext cx="11840704" cy="5161521"/>
          </a:xfrm>
        </p:spPr>
        <p:txBody>
          <a:bodyPr>
            <a:normAutofit/>
          </a:bodyPr>
          <a:lstStyle/>
          <a:p>
            <a:r>
              <a:rPr lang="en-US" sz="2800" dirty="0" smtClean="0"/>
              <a:t>Jessi Glancey – DOR for 6 ½ years, Education Coordinator</a:t>
            </a:r>
          </a:p>
          <a:p>
            <a:r>
              <a:rPr lang="en-US" sz="2800" dirty="0" smtClean="0"/>
              <a:t>Jon </a:t>
            </a:r>
            <a:r>
              <a:rPr lang="en-US" sz="2800" dirty="0" err="1" smtClean="0"/>
              <a:t>Klockziem</a:t>
            </a:r>
            <a:r>
              <a:rPr lang="en-US" sz="2800" dirty="0" smtClean="0"/>
              <a:t> – DOR for 4 years, Assistant Director, </a:t>
            </a:r>
          </a:p>
          <a:p>
            <a:r>
              <a:rPr lang="en-US" sz="2800" dirty="0" smtClean="0"/>
              <a:t>Doug </a:t>
            </a:r>
            <a:r>
              <a:rPr lang="en-US" sz="2800" dirty="0" err="1" smtClean="0"/>
              <a:t>Bruns</a:t>
            </a:r>
            <a:r>
              <a:rPr lang="en-US" sz="2800" dirty="0" smtClean="0"/>
              <a:t> – Renville County Assessor &amp; MAAO Ag Committee Chair</a:t>
            </a:r>
          </a:p>
          <a:p>
            <a:r>
              <a:rPr lang="en-US" sz="2800" dirty="0" smtClean="0"/>
              <a:t>Karl Lindquist – Grant County Assessor &amp; MAAO Ag Committee Member</a:t>
            </a:r>
            <a:endParaRPr lang="en-US" sz="2800" dirty="0"/>
          </a:p>
        </p:txBody>
      </p:sp>
    </p:spTree>
    <p:extLst>
      <p:ext uri="{BB962C8B-B14F-4D97-AF65-F5344CB8AC3E}">
        <p14:creationId xmlns:p14="http://schemas.microsoft.com/office/powerpoint/2010/main" val="4173027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Important Requirements</a:t>
            </a:r>
          </a:p>
          <a:p>
            <a:r>
              <a:rPr lang="en-US" dirty="0" smtClean="0"/>
              <a:t>When </a:t>
            </a:r>
            <a:r>
              <a:rPr lang="en-US" dirty="0"/>
              <a:t>linking special agricultural homestead, you should be linking from the established main parcel, not the owner’s </a:t>
            </a:r>
            <a:r>
              <a:rPr lang="en-US" dirty="0" smtClean="0"/>
              <a:t>residence. </a:t>
            </a:r>
          </a:p>
          <a:p>
            <a:r>
              <a:rPr lang="en-US" dirty="0" smtClean="0"/>
              <a:t>Use </a:t>
            </a:r>
            <a:r>
              <a:rPr lang="en-US" dirty="0"/>
              <a:t>the residence of the owner </a:t>
            </a:r>
            <a:r>
              <a:rPr lang="en-US" b="1" dirty="0">
                <a:solidFill>
                  <a:srgbClr val="FF0000"/>
                </a:solidFill>
              </a:rPr>
              <a:t>and active farmer </a:t>
            </a:r>
            <a:r>
              <a:rPr lang="en-US" dirty="0"/>
              <a:t>when determining whether the agricultural parcels are within 4 cities/townships</a:t>
            </a:r>
            <a:r>
              <a:rPr lang="en-US" dirty="0" smtClean="0"/>
              <a:t>.</a:t>
            </a:r>
          </a:p>
          <a:p>
            <a:r>
              <a:rPr lang="en-US" dirty="0" smtClean="0"/>
              <a:t>Do </a:t>
            </a:r>
            <a:r>
              <a:rPr lang="en-US" dirty="0"/>
              <a:t>not use the agricultural homestead flowchart for linking property; it is only used for </a:t>
            </a:r>
            <a:r>
              <a:rPr lang="en-US" b="1" dirty="0">
                <a:solidFill>
                  <a:srgbClr val="FF0000"/>
                </a:solidFill>
              </a:rPr>
              <a:t>establishing </a:t>
            </a:r>
            <a:r>
              <a:rPr lang="en-US" b="1" dirty="0" smtClean="0">
                <a:solidFill>
                  <a:srgbClr val="FF0000"/>
                </a:solidFill>
              </a:rPr>
              <a:t>homestead</a:t>
            </a:r>
          </a:p>
          <a:p>
            <a:endParaRPr lang="en-US" b="1" dirty="0">
              <a:solidFill>
                <a:srgbClr val="FF0000"/>
              </a:solidFill>
            </a:endParaRPr>
          </a:p>
        </p:txBody>
      </p:sp>
      <p:sp>
        <p:nvSpPr>
          <p:cNvPr id="4" name="Title 1"/>
          <p:cNvSpPr>
            <a:spLocks noGrp="1"/>
          </p:cNvSpPr>
          <p:nvPr>
            <p:ph type="title"/>
          </p:nvPr>
        </p:nvSpPr>
        <p:spPr>
          <a:xfrm>
            <a:off x="1535113" y="95250"/>
            <a:ext cx="10515600" cy="914400"/>
          </a:xfrm>
        </p:spPr>
        <p:txBody>
          <a:bodyPr/>
          <a:lstStyle/>
          <a:p>
            <a:r>
              <a:rPr lang="en-US" dirty="0" smtClean="0"/>
              <a:t>Linking Special Agricultural Homesteads</a:t>
            </a:r>
            <a:endParaRPr lang="en-US" dirty="0"/>
          </a:p>
        </p:txBody>
      </p:sp>
    </p:spTree>
    <p:extLst>
      <p:ext uri="{BB962C8B-B14F-4D97-AF65-F5344CB8AC3E}">
        <p14:creationId xmlns:p14="http://schemas.microsoft.com/office/powerpoint/2010/main" val="9041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Important Requirements</a:t>
            </a:r>
          </a:p>
          <a:p>
            <a:r>
              <a:rPr lang="en-US" dirty="0"/>
              <a:t>When a property is owned by an entity and is unoccupied, each qualifying member that is </a:t>
            </a:r>
            <a:r>
              <a:rPr lang="en-US" b="1" dirty="0">
                <a:solidFill>
                  <a:srgbClr val="FF0000"/>
                </a:solidFill>
              </a:rPr>
              <a:t>actively farming </a:t>
            </a:r>
            <a:r>
              <a:rPr lang="en-US" dirty="0"/>
              <a:t>can receive their own special agricultural homestead, up to 12 homesteads for the entity</a:t>
            </a:r>
            <a:r>
              <a:rPr lang="en-US" dirty="0" smtClean="0"/>
              <a:t>.</a:t>
            </a:r>
          </a:p>
          <a:p>
            <a:r>
              <a:rPr lang="en-US" dirty="0"/>
              <a:t>When a special agricultural homestead is granted to the active </a:t>
            </a:r>
            <a:r>
              <a:rPr lang="en-US" dirty="0" smtClean="0"/>
              <a:t>farmer, you </a:t>
            </a:r>
            <a:r>
              <a:rPr lang="en-US" b="1" dirty="0">
                <a:solidFill>
                  <a:srgbClr val="FF0000"/>
                </a:solidFill>
              </a:rPr>
              <a:t>must verify </a:t>
            </a:r>
            <a:r>
              <a:rPr lang="en-US" dirty="0"/>
              <a:t>whether that farmer is claiming another agricultural homestead in MN prior to establishing and/or linking.</a:t>
            </a:r>
          </a:p>
          <a:p>
            <a:r>
              <a:rPr lang="en-US" dirty="0"/>
              <a:t>The same rules for linking agricultural homestead apply to special agricultural homestead around ownership interest.</a:t>
            </a:r>
            <a:endParaRPr lang="en-US" b="1" dirty="0">
              <a:solidFill>
                <a:srgbClr val="FF0000"/>
              </a:solidFill>
            </a:endParaRPr>
          </a:p>
        </p:txBody>
      </p:sp>
      <p:sp>
        <p:nvSpPr>
          <p:cNvPr id="4" name="Title 1"/>
          <p:cNvSpPr>
            <a:spLocks noGrp="1"/>
          </p:cNvSpPr>
          <p:nvPr>
            <p:ph type="title"/>
          </p:nvPr>
        </p:nvSpPr>
        <p:spPr>
          <a:xfrm>
            <a:off x="1535113" y="95250"/>
            <a:ext cx="10515600" cy="914400"/>
          </a:xfrm>
        </p:spPr>
        <p:txBody>
          <a:bodyPr/>
          <a:lstStyle/>
          <a:p>
            <a:r>
              <a:rPr lang="en-US" dirty="0" smtClean="0"/>
              <a:t>Linking Special Agricultural Homesteads</a:t>
            </a:r>
            <a:endParaRPr lang="en-US" dirty="0"/>
          </a:p>
        </p:txBody>
      </p:sp>
    </p:spTree>
    <p:extLst>
      <p:ext uri="{BB962C8B-B14F-4D97-AF65-F5344CB8AC3E}">
        <p14:creationId xmlns:p14="http://schemas.microsoft.com/office/powerpoint/2010/main" val="296401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one! </a:t>
            </a:r>
            <a:endParaRPr lang="en-US" dirty="0"/>
          </a:p>
        </p:txBody>
      </p:sp>
      <p:sp>
        <p:nvSpPr>
          <p:cNvPr id="3" name="Content Placeholder 2"/>
          <p:cNvSpPr>
            <a:spLocks noGrp="1"/>
          </p:cNvSpPr>
          <p:nvPr>
            <p:ph idx="1"/>
          </p:nvPr>
        </p:nvSpPr>
        <p:spPr/>
        <p:txBody>
          <a:bodyPr/>
          <a:lstStyle/>
          <a:p>
            <a:pPr marL="401638">
              <a:spcBef>
                <a:spcPts val="600"/>
              </a:spcBef>
              <a:spcAft>
                <a:spcPts val="600"/>
              </a:spcAft>
            </a:pPr>
            <a:r>
              <a:rPr lang="en-US" sz="2200" dirty="0" smtClean="0"/>
              <a:t>Rachel </a:t>
            </a:r>
            <a:r>
              <a:rPr lang="en-US" sz="2200" dirty="0"/>
              <a:t>owns </a:t>
            </a:r>
            <a:r>
              <a:rPr lang="en-US" sz="2200" dirty="0" smtClean="0"/>
              <a:t>two </a:t>
            </a:r>
            <a:r>
              <a:rPr lang="en-US" sz="2200" dirty="0"/>
              <a:t>separate 40 acre parcels of farmland that she does not live on.  </a:t>
            </a:r>
            <a:endParaRPr lang="en-US" sz="2200" dirty="0" smtClean="0"/>
          </a:p>
          <a:p>
            <a:pPr marL="401638">
              <a:spcBef>
                <a:spcPts val="600"/>
              </a:spcBef>
              <a:spcAft>
                <a:spcPts val="600"/>
              </a:spcAft>
            </a:pPr>
            <a:r>
              <a:rPr lang="en-US" sz="2200" dirty="0" smtClean="0"/>
              <a:t>She </a:t>
            </a:r>
            <a:r>
              <a:rPr lang="en-US" sz="2200" dirty="0"/>
              <a:t>lives </a:t>
            </a:r>
            <a:r>
              <a:rPr lang="en-US" sz="2200" dirty="0" smtClean="0"/>
              <a:t>with her mother, in </a:t>
            </a:r>
            <a:r>
              <a:rPr lang="en-US" sz="2200" dirty="0"/>
              <a:t>her </a:t>
            </a:r>
            <a:r>
              <a:rPr lang="en-US" sz="2200" dirty="0" smtClean="0"/>
              <a:t>mother’s </a:t>
            </a:r>
            <a:r>
              <a:rPr lang="en-US" sz="2200" dirty="0"/>
              <a:t>house within 4 </a:t>
            </a:r>
            <a:r>
              <a:rPr lang="en-US" sz="2200" dirty="0" smtClean="0"/>
              <a:t>townships </a:t>
            </a:r>
            <a:r>
              <a:rPr lang="en-US" sz="2200" dirty="0"/>
              <a:t>of her property</a:t>
            </a:r>
            <a:r>
              <a:rPr lang="en-US" sz="2200" dirty="0" smtClean="0"/>
              <a:t>.</a:t>
            </a:r>
          </a:p>
          <a:p>
            <a:pPr marL="401638">
              <a:spcBef>
                <a:spcPts val="600"/>
              </a:spcBef>
              <a:spcAft>
                <a:spcPts val="600"/>
              </a:spcAft>
            </a:pPr>
            <a:r>
              <a:rPr lang="en-US" sz="2200" dirty="0" smtClean="0"/>
              <a:t>Both parcels are farmed by R&amp;R Farms, Rachel is not part of the farming entity.</a:t>
            </a:r>
          </a:p>
          <a:p>
            <a:pPr marL="401638">
              <a:spcBef>
                <a:spcPts val="600"/>
              </a:spcBef>
              <a:spcAft>
                <a:spcPts val="600"/>
              </a:spcAft>
            </a:pPr>
            <a:r>
              <a:rPr lang="en-US" sz="2200" dirty="0" smtClean="0"/>
              <a:t>R&amp;R Farms is made up of Rachel’s mom and brother.</a:t>
            </a:r>
          </a:p>
          <a:p>
            <a:pPr marL="401638">
              <a:spcBef>
                <a:spcPts val="600"/>
              </a:spcBef>
              <a:spcAft>
                <a:spcPts val="600"/>
              </a:spcAft>
            </a:pPr>
            <a:r>
              <a:rPr lang="en-US" sz="2200" dirty="0" smtClean="0"/>
              <a:t>There is no formal lease agreement between the owner and entity, since they are family.</a:t>
            </a:r>
          </a:p>
          <a:p>
            <a:pPr marL="401638">
              <a:spcBef>
                <a:spcPts val="600"/>
              </a:spcBef>
              <a:spcAft>
                <a:spcPts val="600"/>
              </a:spcAft>
            </a:pPr>
            <a:r>
              <a:rPr lang="en-US" sz="2200" dirty="0" smtClean="0"/>
              <a:t>Her brother lives next door to his mom. </a:t>
            </a:r>
          </a:p>
          <a:p>
            <a:pPr marL="401638">
              <a:spcBef>
                <a:spcPts val="600"/>
              </a:spcBef>
              <a:spcAft>
                <a:spcPts val="600"/>
              </a:spcAft>
            </a:pPr>
            <a:r>
              <a:rPr lang="en-US" sz="2200" dirty="0"/>
              <a:t>Her mother </a:t>
            </a:r>
            <a:r>
              <a:rPr lang="en-US" sz="2200" dirty="0" smtClean="0"/>
              <a:t>files </a:t>
            </a:r>
            <a:r>
              <a:rPr lang="en-US" sz="2200" dirty="0"/>
              <a:t>for special ag homestead </a:t>
            </a:r>
            <a:r>
              <a:rPr lang="en-US" sz="2200" dirty="0" smtClean="0"/>
              <a:t>on her individually owned ag properties.</a:t>
            </a:r>
          </a:p>
          <a:p>
            <a:pPr marL="401638">
              <a:spcBef>
                <a:spcPts val="600"/>
              </a:spcBef>
              <a:spcAft>
                <a:spcPts val="600"/>
              </a:spcAft>
            </a:pPr>
            <a:r>
              <a:rPr lang="en-US" sz="2200" dirty="0" smtClean="0"/>
              <a:t>Her brother files for special ag homestead on his individually owned ag properties. </a:t>
            </a:r>
          </a:p>
          <a:p>
            <a:pPr marL="0" indent="0">
              <a:buNone/>
            </a:pPr>
            <a:endParaRPr lang="en-US" dirty="0"/>
          </a:p>
          <a:p>
            <a:endParaRPr lang="en-US" dirty="0"/>
          </a:p>
          <a:p>
            <a:pPr marL="0" indent="0">
              <a:buNone/>
            </a:pPr>
            <a:endParaRPr lang="en-US" dirty="0"/>
          </a:p>
        </p:txBody>
      </p:sp>
      <p:sp>
        <p:nvSpPr>
          <p:cNvPr id="4" name="Rounded Rectangle 3"/>
          <p:cNvSpPr/>
          <p:nvPr/>
        </p:nvSpPr>
        <p:spPr>
          <a:xfrm>
            <a:off x="2685467" y="5744159"/>
            <a:ext cx="6000750" cy="847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Do either of the parcels qualify for special agricultural homestead? </a:t>
            </a:r>
            <a:endParaRPr lang="en-US" sz="2400" dirty="0"/>
          </a:p>
        </p:txBody>
      </p:sp>
    </p:spTree>
    <p:extLst>
      <p:ext uri="{BB962C8B-B14F-4D97-AF65-F5344CB8AC3E}">
        <p14:creationId xmlns:p14="http://schemas.microsoft.com/office/powerpoint/2010/main" val="1950207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one! </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pPr marL="0" indent="0">
              <a:buNone/>
            </a:pPr>
            <a:endParaRPr lang="en-US" dirty="0"/>
          </a:p>
        </p:txBody>
      </p:sp>
      <p:sp>
        <p:nvSpPr>
          <p:cNvPr id="5" name="Content Placeholder 2"/>
          <p:cNvSpPr txBox="1">
            <a:spLocks/>
          </p:cNvSpPr>
          <p:nvPr/>
        </p:nvSpPr>
        <p:spPr>
          <a:xfrm>
            <a:off x="179696" y="1589281"/>
            <a:ext cx="11832608" cy="475576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dirty="0" smtClean="0"/>
              <a:t>Remember the three steps! </a:t>
            </a:r>
          </a:p>
          <a:p>
            <a:pPr>
              <a:spcBef>
                <a:spcPts val="600"/>
              </a:spcBef>
              <a:spcAft>
                <a:spcPts val="600"/>
              </a:spcAft>
            </a:pPr>
            <a:r>
              <a:rPr lang="en-US" dirty="0" smtClean="0"/>
              <a:t>Step 1: </a:t>
            </a:r>
            <a:r>
              <a:rPr lang="en-US" b="1" dirty="0" smtClean="0"/>
              <a:t>Establish (using the __________________)</a:t>
            </a:r>
          </a:p>
          <a:p>
            <a:pPr lvl="1">
              <a:spcBef>
                <a:spcPts val="600"/>
              </a:spcBef>
              <a:spcAft>
                <a:spcPts val="600"/>
              </a:spcAft>
            </a:pPr>
            <a:r>
              <a:rPr lang="en-US" dirty="0" smtClean="0"/>
              <a:t> Using the closest parcel, let’s use parcel 1. </a:t>
            </a:r>
          </a:p>
          <a:p>
            <a:pPr lvl="2">
              <a:spcBef>
                <a:spcPts val="600"/>
              </a:spcBef>
              <a:spcAft>
                <a:spcPts val="600"/>
              </a:spcAft>
            </a:pPr>
            <a:r>
              <a:rPr lang="en-US" sz="2000" dirty="0" smtClean="0"/>
              <a:t>Who owns: </a:t>
            </a:r>
          </a:p>
          <a:p>
            <a:pPr lvl="2">
              <a:spcBef>
                <a:spcPts val="600"/>
              </a:spcBef>
              <a:spcAft>
                <a:spcPts val="600"/>
              </a:spcAft>
            </a:pPr>
            <a:r>
              <a:rPr lang="en-US" sz="2000" dirty="0" smtClean="0"/>
              <a:t>Who occupies: </a:t>
            </a:r>
          </a:p>
          <a:p>
            <a:pPr lvl="2">
              <a:spcBef>
                <a:spcPts val="600"/>
              </a:spcBef>
              <a:spcAft>
                <a:spcPts val="600"/>
              </a:spcAft>
            </a:pPr>
            <a:r>
              <a:rPr lang="en-US" sz="2000" dirty="0" smtClean="0"/>
              <a:t>Who farms: </a:t>
            </a:r>
          </a:p>
          <a:p>
            <a:pPr lvl="2">
              <a:spcBef>
                <a:spcPts val="600"/>
              </a:spcBef>
              <a:spcAft>
                <a:spcPts val="600"/>
              </a:spcAft>
            </a:pPr>
            <a:r>
              <a:rPr lang="en-US" sz="2000" dirty="0" smtClean="0"/>
              <a:t>Parcel is at least 40 acres in size</a:t>
            </a:r>
          </a:p>
          <a:p>
            <a:pPr lvl="2">
              <a:spcBef>
                <a:spcPts val="600"/>
              </a:spcBef>
              <a:spcAft>
                <a:spcPts val="600"/>
              </a:spcAft>
            </a:pPr>
            <a:r>
              <a:rPr lang="en-US" sz="2000" dirty="0" smtClean="0"/>
              <a:t>Rachel does not claim another ag homestead in MN</a:t>
            </a:r>
          </a:p>
          <a:p>
            <a:pPr lvl="2">
              <a:spcBef>
                <a:spcPts val="600"/>
              </a:spcBef>
              <a:spcAft>
                <a:spcPts val="600"/>
              </a:spcAft>
            </a:pPr>
            <a:r>
              <a:rPr lang="en-US" sz="2000" dirty="0" smtClean="0"/>
              <a:t>Rachel and the farmers live within 4 townships of parcel 1.  </a:t>
            </a:r>
          </a:p>
          <a:p>
            <a:endParaRPr lang="en-US" dirty="0" smtClean="0"/>
          </a:p>
          <a:p>
            <a:pPr marL="0" indent="0">
              <a:buFont typeface="Arial" panose="020B0604020202020204" pitchFamily="34" charset="0"/>
              <a:buNone/>
            </a:pPr>
            <a:endParaRPr lang="en-US" dirty="0"/>
          </a:p>
        </p:txBody>
      </p:sp>
      <p:sp>
        <p:nvSpPr>
          <p:cNvPr id="6" name="Rounded Rectangle 5"/>
          <p:cNvSpPr/>
          <p:nvPr/>
        </p:nvSpPr>
        <p:spPr>
          <a:xfrm>
            <a:off x="4100047" y="3099486"/>
            <a:ext cx="3589914" cy="57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column are we looking at???? </a:t>
            </a:r>
            <a:endParaRPr lang="en-US" dirty="0"/>
          </a:p>
        </p:txBody>
      </p:sp>
      <p:sp>
        <p:nvSpPr>
          <p:cNvPr id="7" name="Rounded Rectangle 6"/>
          <p:cNvSpPr/>
          <p:nvPr/>
        </p:nvSpPr>
        <p:spPr>
          <a:xfrm>
            <a:off x="2533941" y="5756809"/>
            <a:ext cx="6153150" cy="828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Does parcel 1 qualify for special ag homestead???? </a:t>
            </a:r>
            <a:endParaRPr lang="en-US" sz="2000" dirty="0"/>
          </a:p>
        </p:txBody>
      </p:sp>
      <p:sp>
        <p:nvSpPr>
          <p:cNvPr id="8" name="7-Point Star 7"/>
          <p:cNvSpPr/>
          <p:nvPr/>
        </p:nvSpPr>
        <p:spPr>
          <a:xfrm>
            <a:off x="8899197" y="1484506"/>
            <a:ext cx="2667000" cy="2257425"/>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Yes! </a:t>
            </a:r>
            <a:endParaRPr lang="en-US" sz="4800" b="1" dirty="0">
              <a:solidFill>
                <a:schemeClr val="tx1"/>
              </a:solidFill>
            </a:endParaRPr>
          </a:p>
        </p:txBody>
      </p:sp>
      <p:sp>
        <p:nvSpPr>
          <p:cNvPr id="9" name="Rounded Rectangle 8"/>
          <p:cNvSpPr/>
          <p:nvPr/>
        </p:nvSpPr>
        <p:spPr>
          <a:xfrm>
            <a:off x="4357396" y="2118049"/>
            <a:ext cx="2258007" cy="3300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Flowchart! </a:t>
            </a:r>
            <a:endParaRPr lang="en-US" sz="2400" dirty="0"/>
          </a:p>
        </p:txBody>
      </p:sp>
      <p:sp>
        <p:nvSpPr>
          <p:cNvPr id="10" name="Rounded Rectangle 9"/>
          <p:cNvSpPr/>
          <p:nvPr/>
        </p:nvSpPr>
        <p:spPr>
          <a:xfrm>
            <a:off x="3071220" y="5955774"/>
            <a:ext cx="4876090" cy="487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Who gets the homestead? </a:t>
            </a:r>
            <a:endParaRPr lang="en-US" sz="2000" dirty="0"/>
          </a:p>
        </p:txBody>
      </p:sp>
      <p:sp>
        <p:nvSpPr>
          <p:cNvPr id="11" name="7-Point Star 10"/>
          <p:cNvSpPr/>
          <p:nvPr/>
        </p:nvSpPr>
        <p:spPr>
          <a:xfrm>
            <a:off x="9111387" y="3967162"/>
            <a:ext cx="2900917" cy="1908344"/>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Rachel! </a:t>
            </a:r>
            <a:endParaRPr lang="en-US" sz="3600" b="1" dirty="0">
              <a:solidFill>
                <a:schemeClr val="tx1"/>
              </a:solidFill>
            </a:endParaRPr>
          </a:p>
        </p:txBody>
      </p:sp>
      <p:sp>
        <p:nvSpPr>
          <p:cNvPr id="4" name="TextBox 3"/>
          <p:cNvSpPr txBox="1"/>
          <p:nvPr/>
        </p:nvSpPr>
        <p:spPr>
          <a:xfrm>
            <a:off x="2533941" y="3163963"/>
            <a:ext cx="836202" cy="369332"/>
          </a:xfrm>
          <a:prstGeom prst="rect">
            <a:avLst/>
          </a:prstGeom>
          <a:noFill/>
        </p:spPr>
        <p:txBody>
          <a:bodyPr wrap="square" rtlCol="0">
            <a:spAutoFit/>
          </a:bodyPr>
          <a:lstStyle/>
          <a:p>
            <a:r>
              <a:rPr lang="en-US" dirty="0" smtClean="0"/>
              <a:t>Rachel</a:t>
            </a:r>
            <a:endParaRPr lang="en-US" dirty="0"/>
          </a:p>
        </p:txBody>
      </p:sp>
      <p:sp>
        <p:nvSpPr>
          <p:cNvPr id="12" name="Rectangle 11"/>
          <p:cNvSpPr/>
          <p:nvPr/>
        </p:nvSpPr>
        <p:spPr>
          <a:xfrm>
            <a:off x="1980324" y="3577893"/>
            <a:ext cx="2081054" cy="396955"/>
          </a:xfrm>
          <a:prstGeom prst="rect">
            <a:avLst/>
          </a:prstGeom>
        </p:spPr>
        <p:txBody>
          <a:bodyPr wrap="square">
            <a:spAutoFit/>
          </a:bodyPr>
          <a:lstStyle/>
          <a:p>
            <a:pPr lvl="2">
              <a:spcBef>
                <a:spcPts val="600"/>
              </a:spcBef>
              <a:spcAft>
                <a:spcPts val="600"/>
              </a:spcAft>
            </a:pPr>
            <a:r>
              <a:rPr lang="en-US" sz="2000" dirty="0"/>
              <a:t>Nobody</a:t>
            </a:r>
          </a:p>
        </p:txBody>
      </p:sp>
      <p:sp>
        <p:nvSpPr>
          <p:cNvPr id="13" name="Rectangle 12"/>
          <p:cNvSpPr/>
          <p:nvPr/>
        </p:nvSpPr>
        <p:spPr>
          <a:xfrm>
            <a:off x="1669567" y="4043490"/>
            <a:ext cx="5213928" cy="400110"/>
          </a:xfrm>
          <a:prstGeom prst="rect">
            <a:avLst/>
          </a:prstGeom>
        </p:spPr>
        <p:txBody>
          <a:bodyPr wrap="none">
            <a:spAutoFit/>
          </a:bodyPr>
          <a:lstStyle/>
          <a:p>
            <a:pPr lvl="2">
              <a:spcBef>
                <a:spcPts val="600"/>
              </a:spcBef>
              <a:spcAft>
                <a:spcPts val="600"/>
              </a:spcAft>
            </a:pPr>
            <a:r>
              <a:rPr lang="en-US" sz="2000" dirty="0"/>
              <a:t>R&amp;R Farms (Rachel’s mom and brother)</a:t>
            </a:r>
          </a:p>
        </p:txBody>
      </p:sp>
    </p:spTree>
    <p:extLst>
      <p:ext uri="{BB962C8B-B14F-4D97-AF65-F5344CB8AC3E}">
        <p14:creationId xmlns:p14="http://schemas.microsoft.com/office/powerpoint/2010/main" val="384559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6" presetClass="entr" presetSubtype="21"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barn(inVertical)">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barn(inVertical)">
                                      <p:cBhvr>
                                        <p:cTn id="54" dur="500"/>
                                        <p:tgtEl>
                                          <p:spTgt spid="5">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barn(inVertical)">
                                      <p:cBhvr>
                                        <p:cTn id="66" dur="500"/>
                                        <p:tgtEl>
                                          <p:spTgt spid="5">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animEffect transition="in" filter="barn(inVertical)">
                                      <p:cBhvr>
                                        <p:cTn id="71" dur="500"/>
                                        <p:tgtEl>
                                          <p:spTgt spid="5">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5">
                                            <p:txEl>
                                              <p:pRg st="8" end="8"/>
                                            </p:txEl>
                                          </p:spTgt>
                                        </p:tgtEl>
                                        <p:attrNameLst>
                                          <p:attrName>style.visibility</p:attrName>
                                        </p:attrNameLst>
                                      </p:cBhvr>
                                      <p:to>
                                        <p:strVal val="visible"/>
                                      </p:to>
                                    </p:set>
                                    <p:animEffect transition="in" filter="barn(inVertical)">
                                      <p:cBhvr>
                                        <p:cTn id="76" dur="500"/>
                                        <p:tgtEl>
                                          <p:spTgt spid="5">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barn(inVertical)">
                                      <p:cBhvr>
                                        <p:cTn id="81" dur="5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fltVal val="0"/>
                                          </p:val>
                                        </p:tav>
                                        <p:tav tm="100000">
                                          <p:val>
                                            <p:strVal val="#ppt_w"/>
                                          </p:val>
                                        </p:tav>
                                      </p:tavLst>
                                    </p:anim>
                                    <p:anim calcmode="lin" valueType="num">
                                      <p:cBhvr>
                                        <p:cTn id="87" dur="1000" fill="hold"/>
                                        <p:tgtEl>
                                          <p:spTgt spid="8"/>
                                        </p:tgtEl>
                                        <p:attrNameLst>
                                          <p:attrName>ppt_h</p:attrName>
                                        </p:attrNameLst>
                                      </p:cBhvr>
                                      <p:tavLst>
                                        <p:tav tm="0">
                                          <p:val>
                                            <p:fltVal val="0"/>
                                          </p:val>
                                        </p:tav>
                                        <p:tav tm="100000">
                                          <p:val>
                                            <p:strVal val="#ppt_h"/>
                                          </p:val>
                                        </p:tav>
                                      </p:tavLst>
                                    </p:anim>
                                    <p:anim calcmode="lin" valueType="num">
                                      <p:cBhvr>
                                        <p:cTn id="88" dur="1000" fill="hold"/>
                                        <p:tgtEl>
                                          <p:spTgt spid="8"/>
                                        </p:tgtEl>
                                        <p:attrNameLst>
                                          <p:attrName>style.rotation</p:attrName>
                                        </p:attrNameLst>
                                      </p:cBhvr>
                                      <p:tavLst>
                                        <p:tav tm="0">
                                          <p:val>
                                            <p:fltVal val="90"/>
                                          </p:val>
                                        </p:tav>
                                        <p:tav tm="100000">
                                          <p:val>
                                            <p:fltVal val="0"/>
                                          </p:val>
                                        </p:tav>
                                      </p:tavLst>
                                    </p:anim>
                                    <p:animEffect transition="in" filter="fade">
                                      <p:cBhvr>
                                        <p:cTn id="89" dur="10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7"/>
                                        </p:tgtEl>
                                      </p:cBhvr>
                                    </p:animEffect>
                                    <p:set>
                                      <p:cBhvr>
                                        <p:cTn id="94" dur="1" fill="hold">
                                          <p:stCondLst>
                                            <p:cond delay="499"/>
                                          </p:stCondLst>
                                        </p:cTn>
                                        <p:tgtEl>
                                          <p:spTgt spid="7"/>
                                        </p:tgtEl>
                                        <p:attrNameLst>
                                          <p:attrName>style.visibility</p:attrName>
                                        </p:attrNameLst>
                                      </p:cBhvr>
                                      <p:to>
                                        <p:strVal val="hidden"/>
                                      </p:to>
                                    </p:set>
                                  </p:childTnLst>
                                </p:cTn>
                              </p:par>
                              <p:par>
                                <p:cTn id="95" presetID="53" presetClass="entr" presetSubtype="16"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1000" fill="hold"/>
                                        <p:tgtEl>
                                          <p:spTgt spid="11"/>
                                        </p:tgtEl>
                                        <p:attrNameLst>
                                          <p:attrName>ppt_w</p:attrName>
                                        </p:attrNameLst>
                                      </p:cBhvr>
                                      <p:tavLst>
                                        <p:tav tm="0">
                                          <p:val>
                                            <p:fltVal val="0"/>
                                          </p:val>
                                        </p:tav>
                                        <p:tav tm="100000">
                                          <p:val>
                                            <p:strVal val="#ppt_w"/>
                                          </p:val>
                                        </p:tav>
                                      </p:tavLst>
                                    </p:anim>
                                    <p:anim calcmode="lin" valueType="num">
                                      <p:cBhvr>
                                        <p:cTn id="105" dur="1000" fill="hold"/>
                                        <p:tgtEl>
                                          <p:spTgt spid="11"/>
                                        </p:tgtEl>
                                        <p:attrNameLst>
                                          <p:attrName>ppt_h</p:attrName>
                                        </p:attrNameLst>
                                      </p:cBhvr>
                                      <p:tavLst>
                                        <p:tav tm="0">
                                          <p:val>
                                            <p:fltVal val="0"/>
                                          </p:val>
                                        </p:tav>
                                        <p:tav tm="100000">
                                          <p:val>
                                            <p:strVal val="#ppt_h"/>
                                          </p:val>
                                        </p:tav>
                                      </p:tavLst>
                                    </p:anim>
                                    <p:anim calcmode="lin" valueType="num">
                                      <p:cBhvr>
                                        <p:cTn id="106" dur="1000" fill="hold"/>
                                        <p:tgtEl>
                                          <p:spTgt spid="11"/>
                                        </p:tgtEl>
                                        <p:attrNameLst>
                                          <p:attrName>style.rotation</p:attrName>
                                        </p:attrNameLst>
                                      </p:cBhvr>
                                      <p:tavLst>
                                        <p:tav tm="0">
                                          <p:val>
                                            <p:fltVal val="90"/>
                                          </p:val>
                                        </p:tav>
                                        <p:tav tm="100000">
                                          <p:val>
                                            <p:fltVal val="0"/>
                                          </p:val>
                                        </p:tav>
                                      </p:tavLst>
                                    </p:anim>
                                    <p:animEffect transition="in" filter="fade">
                                      <p:cBhvr>
                                        <p:cTn id="10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10" grpId="0" animBg="1"/>
      <p:bldP spid="11" grpId="0" animBg="1"/>
      <p:bldP spid="4"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one! </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pPr marL="0" indent="0">
              <a:buNone/>
            </a:pPr>
            <a:endParaRPr lang="en-US" dirty="0"/>
          </a:p>
        </p:txBody>
      </p:sp>
      <p:sp>
        <p:nvSpPr>
          <p:cNvPr id="5" name="Content Placeholder 2"/>
          <p:cNvSpPr txBox="1">
            <a:spLocks/>
          </p:cNvSpPr>
          <p:nvPr/>
        </p:nvSpPr>
        <p:spPr>
          <a:xfrm>
            <a:off x="179696" y="1589281"/>
            <a:ext cx="11832608" cy="475576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dirty="0" smtClean="0"/>
              <a:t>Remember the three steps! </a:t>
            </a:r>
            <a:endParaRPr lang="en-US" sz="2800" dirty="0" smtClean="0"/>
          </a:p>
          <a:p>
            <a:pPr>
              <a:spcBef>
                <a:spcPts val="600"/>
              </a:spcBef>
              <a:spcAft>
                <a:spcPts val="600"/>
              </a:spcAft>
            </a:pPr>
            <a:r>
              <a:rPr lang="en-US" dirty="0" smtClean="0"/>
              <a:t>Step 2: </a:t>
            </a:r>
            <a:r>
              <a:rPr lang="en-US" b="1" dirty="0" smtClean="0"/>
              <a:t>Review (using the ________________________)</a:t>
            </a:r>
          </a:p>
          <a:p>
            <a:pPr lvl="1">
              <a:spcBef>
                <a:spcPts val="600"/>
              </a:spcBef>
              <a:spcAft>
                <a:spcPts val="600"/>
              </a:spcAft>
            </a:pPr>
            <a:r>
              <a:rPr lang="en-US" dirty="0" smtClean="0"/>
              <a:t> Now take a look at parcel 2</a:t>
            </a:r>
          </a:p>
          <a:p>
            <a:pPr lvl="2">
              <a:spcBef>
                <a:spcPts val="600"/>
              </a:spcBef>
              <a:spcAft>
                <a:spcPts val="600"/>
              </a:spcAft>
            </a:pPr>
            <a:r>
              <a:rPr lang="en-US" sz="2000" dirty="0" smtClean="0"/>
              <a:t>Is the parcel located within 4 cities/townships of the residence of the owner and farmers?</a:t>
            </a:r>
          </a:p>
          <a:p>
            <a:pPr lvl="2">
              <a:spcBef>
                <a:spcPts val="600"/>
              </a:spcBef>
              <a:spcAft>
                <a:spcPts val="600"/>
              </a:spcAft>
            </a:pPr>
            <a:r>
              <a:rPr lang="en-US" sz="2000" dirty="0" smtClean="0"/>
              <a:t>Is the parcel owned by the same owner as the established main parcel? </a:t>
            </a:r>
          </a:p>
          <a:p>
            <a:pPr lvl="2">
              <a:spcBef>
                <a:spcPts val="600"/>
              </a:spcBef>
              <a:spcAft>
                <a:spcPts val="600"/>
              </a:spcAft>
            </a:pPr>
            <a:r>
              <a:rPr lang="en-US" sz="2000" dirty="0" smtClean="0"/>
              <a:t>Is the parcel classified as agricultural? </a:t>
            </a:r>
          </a:p>
          <a:p>
            <a:pPr lvl="2">
              <a:spcBef>
                <a:spcPts val="600"/>
              </a:spcBef>
              <a:spcAft>
                <a:spcPts val="600"/>
              </a:spcAft>
            </a:pPr>
            <a:r>
              <a:rPr lang="en-US" sz="2000" dirty="0" smtClean="0"/>
              <a:t>Is the parcel at least 40 acres?</a:t>
            </a:r>
          </a:p>
          <a:p>
            <a:pPr lvl="2">
              <a:spcBef>
                <a:spcPts val="600"/>
              </a:spcBef>
              <a:spcAft>
                <a:spcPts val="600"/>
              </a:spcAft>
            </a:pPr>
            <a:r>
              <a:rPr lang="en-US" sz="2000" dirty="0" smtClean="0"/>
              <a:t>Is the parcel being farmed by a qualified person/persons on behalf of the owner? </a:t>
            </a:r>
          </a:p>
          <a:p>
            <a:endParaRPr lang="en-US" dirty="0" smtClean="0"/>
          </a:p>
          <a:p>
            <a:pPr marL="0" indent="0">
              <a:buFont typeface="Arial" panose="020B0604020202020204" pitchFamily="34" charset="0"/>
              <a:buNone/>
            </a:pPr>
            <a:endParaRPr lang="en-US" dirty="0"/>
          </a:p>
        </p:txBody>
      </p:sp>
      <p:sp>
        <p:nvSpPr>
          <p:cNvPr id="7" name="Rounded Rectangle 6"/>
          <p:cNvSpPr/>
          <p:nvPr/>
        </p:nvSpPr>
        <p:spPr>
          <a:xfrm>
            <a:off x="4357396" y="2118049"/>
            <a:ext cx="2258007" cy="3300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Checklist! </a:t>
            </a:r>
            <a:endParaRPr lang="en-US" sz="2000" dirty="0"/>
          </a:p>
        </p:txBody>
      </p:sp>
      <p:sp>
        <p:nvSpPr>
          <p:cNvPr id="4" name="Oval Callout 3"/>
          <p:cNvSpPr/>
          <p:nvPr/>
        </p:nvSpPr>
        <p:spPr>
          <a:xfrm>
            <a:off x="10371307" y="2296926"/>
            <a:ext cx="1336438" cy="765170"/>
          </a:xfrm>
          <a:prstGeom prst="wedgeEllipseCallout">
            <a:avLst>
              <a:gd name="adj1" fmla="val -25928"/>
              <a:gd name="adj2" fmla="val 777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Yes</a:t>
            </a:r>
            <a:endParaRPr lang="en-US" sz="2800" b="1" dirty="0"/>
          </a:p>
        </p:txBody>
      </p:sp>
      <p:sp>
        <p:nvSpPr>
          <p:cNvPr id="8" name="Oval Callout 7"/>
          <p:cNvSpPr/>
          <p:nvPr/>
        </p:nvSpPr>
        <p:spPr>
          <a:xfrm>
            <a:off x="9173436" y="3584577"/>
            <a:ext cx="1336438" cy="765170"/>
          </a:xfrm>
          <a:prstGeom prst="wedgeEllipseCallout">
            <a:avLst>
              <a:gd name="adj1" fmla="val -79063"/>
              <a:gd name="adj2" fmla="val -2649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Yes</a:t>
            </a:r>
            <a:endParaRPr lang="en-US" sz="2800" b="1" dirty="0"/>
          </a:p>
        </p:txBody>
      </p:sp>
      <p:sp>
        <p:nvSpPr>
          <p:cNvPr id="9" name="Oval Callout 8"/>
          <p:cNvSpPr/>
          <p:nvPr/>
        </p:nvSpPr>
        <p:spPr>
          <a:xfrm>
            <a:off x="5794695" y="3920745"/>
            <a:ext cx="1180036" cy="679381"/>
          </a:xfrm>
          <a:prstGeom prst="wedgeEllipseCallout">
            <a:avLst>
              <a:gd name="adj1" fmla="val -77415"/>
              <a:gd name="adj2" fmla="val -50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Yes</a:t>
            </a:r>
            <a:endParaRPr lang="en-US" sz="2800" b="1" dirty="0"/>
          </a:p>
        </p:txBody>
      </p:sp>
      <p:sp>
        <p:nvSpPr>
          <p:cNvPr id="10" name="Oval Callout 9"/>
          <p:cNvSpPr/>
          <p:nvPr/>
        </p:nvSpPr>
        <p:spPr>
          <a:xfrm>
            <a:off x="4818180" y="4469288"/>
            <a:ext cx="1105965" cy="548544"/>
          </a:xfrm>
          <a:prstGeom prst="wedgeEllipseCallout">
            <a:avLst>
              <a:gd name="adj1" fmla="val -75545"/>
              <a:gd name="adj2" fmla="val -521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Yes</a:t>
            </a:r>
            <a:endParaRPr lang="en-US" sz="2800" b="1" dirty="0"/>
          </a:p>
        </p:txBody>
      </p:sp>
      <p:sp>
        <p:nvSpPr>
          <p:cNvPr id="11" name="Oval Callout 10"/>
          <p:cNvSpPr/>
          <p:nvPr/>
        </p:nvSpPr>
        <p:spPr>
          <a:xfrm>
            <a:off x="10230508" y="5017832"/>
            <a:ext cx="1123292" cy="730002"/>
          </a:xfrm>
          <a:prstGeom prst="wedgeEllipseCallout">
            <a:avLst>
              <a:gd name="adj1" fmla="val -79063"/>
              <a:gd name="adj2" fmla="val -2649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Yes</a:t>
            </a:r>
            <a:endParaRPr lang="en-US" sz="2800" b="1" dirty="0"/>
          </a:p>
        </p:txBody>
      </p:sp>
    </p:spTree>
    <p:extLst>
      <p:ext uri="{BB962C8B-B14F-4D97-AF65-F5344CB8AC3E}">
        <p14:creationId xmlns:p14="http://schemas.microsoft.com/office/powerpoint/2010/main" val="198349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barn(inVertical)">
                                      <p:cBhvr>
                                        <p:cTn id="46" dur="500"/>
                                        <p:tgtEl>
                                          <p:spTgt spid="5">
                                            <p:txEl>
                                              <p:pRg st="6" end="6"/>
                                            </p:tx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barn(inVertical)">
                                      <p:cBhvr>
                                        <p:cTn id="54" dur="500"/>
                                        <p:tgtEl>
                                          <p:spTgt spid="5">
                                            <p:txEl>
                                              <p:pRg st="7" end="7"/>
                                            </p:tx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randombar(horizontal)">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one! </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pPr marL="0" indent="0">
              <a:buNone/>
            </a:pPr>
            <a:endParaRPr lang="en-US" dirty="0"/>
          </a:p>
        </p:txBody>
      </p:sp>
      <p:sp>
        <p:nvSpPr>
          <p:cNvPr id="5" name="Content Placeholder 2"/>
          <p:cNvSpPr txBox="1">
            <a:spLocks/>
          </p:cNvSpPr>
          <p:nvPr/>
        </p:nvSpPr>
        <p:spPr>
          <a:xfrm>
            <a:off x="179696" y="1589281"/>
            <a:ext cx="11832608" cy="475576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dirty="0" smtClean="0"/>
              <a:t>Remember the three steps! </a:t>
            </a:r>
          </a:p>
          <a:p>
            <a:pPr>
              <a:spcBef>
                <a:spcPts val="600"/>
              </a:spcBef>
              <a:spcAft>
                <a:spcPts val="600"/>
              </a:spcAft>
            </a:pPr>
            <a:r>
              <a:rPr lang="en-US" dirty="0" smtClean="0"/>
              <a:t>Step 3: </a:t>
            </a:r>
            <a:r>
              <a:rPr lang="en-US" b="1" dirty="0" smtClean="0"/>
              <a:t>Link</a:t>
            </a:r>
          </a:p>
          <a:p>
            <a:endParaRPr lang="en-US" dirty="0" smtClean="0"/>
          </a:p>
          <a:p>
            <a:pPr marL="0" indent="0">
              <a:buFont typeface="Arial" panose="020B0604020202020204" pitchFamily="34" charset="0"/>
              <a:buNone/>
            </a:pPr>
            <a:endParaRPr lang="en-US" dirty="0"/>
          </a:p>
        </p:txBody>
      </p:sp>
      <p:sp>
        <p:nvSpPr>
          <p:cNvPr id="7" name="Rounded Rectangle 6"/>
          <p:cNvSpPr/>
          <p:nvPr/>
        </p:nvSpPr>
        <p:spPr>
          <a:xfrm>
            <a:off x="385762" y="2709861"/>
            <a:ext cx="10968038" cy="793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Can the special agricultural homestead be linked from the established main parcel to parcel 2???? </a:t>
            </a:r>
            <a:endParaRPr lang="en-US" sz="2000" dirty="0"/>
          </a:p>
        </p:txBody>
      </p:sp>
      <p:sp>
        <p:nvSpPr>
          <p:cNvPr id="8" name="7-Point Star 7"/>
          <p:cNvSpPr/>
          <p:nvPr/>
        </p:nvSpPr>
        <p:spPr>
          <a:xfrm>
            <a:off x="1342036" y="3731771"/>
            <a:ext cx="2667000" cy="2257425"/>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Yes! </a:t>
            </a:r>
            <a:endParaRPr lang="en-US" sz="4800" b="1" dirty="0">
              <a:solidFill>
                <a:schemeClr val="tx1"/>
              </a:solidFill>
            </a:endParaRPr>
          </a:p>
        </p:txBody>
      </p:sp>
      <p:sp>
        <p:nvSpPr>
          <p:cNvPr id="9" name="Rounded Rectangle 8"/>
          <p:cNvSpPr/>
          <p:nvPr/>
        </p:nvSpPr>
        <p:spPr>
          <a:xfrm>
            <a:off x="4908618" y="4021120"/>
            <a:ext cx="5000626" cy="603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Who gets the homestead? </a:t>
            </a:r>
            <a:endParaRPr lang="en-US" sz="2000" dirty="0"/>
          </a:p>
        </p:txBody>
      </p:sp>
      <p:sp>
        <p:nvSpPr>
          <p:cNvPr id="10" name="7-Point Star 9"/>
          <p:cNvSpPr/>
          <p:nvPr/>
        </p:nvSpPr>
        <p:spPr>
          <a:xfrm>
            <a:off x="6735860" y="4817761"/>
            <a:ext cx="2378957" cy="1785939"/>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Rachel! </a:t>
            </a:r>
            <a:endParaRPr lang="en-US" sz="2800" b="1" dirty="0">
              <a:solidFill>
                <a:schemeClr val="tx1"/>
              </a:solidFill>
            </a:endParaRPr>
          </a:p>
        </p:txBody>
      </p:sp>
    </p:spTree>
    <p:extLst>
      <p:ext uri="{BB962C8B-B14F-4D97-AF65-F5344CB8AC3E}">
        <p14:creationId xmlns:p14="http://schemas.microsoft.com/office/powerpoint/2010/main" val="242879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smtClean="0"/>
              <a:t>Thank you!</a:t>
            </a:r>
            <a:endParaRPr lang="en-US" dirty="0"/>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err="1" smtClean="0"/>
              <a:t>Firstname</a:t>
            </a:r>
            <a:r>
              <a:rPr lang="en-US" sz="2700" b="1" dirty="0" smtClean="0"/>
              <a:t> </a:t>
            </a:r>
            <a:r>
              <a:rPr lang="en-US" sz="2700" b="1" dirty="0" err="1" smtClean="0"/>
              <a:t>Lastname</a:t>
            </a:r>
            <a:endParaRPr lang="en-US" sz="2700" b="1" dirty="0" smtClean="0"/>
          </a:p>
          <a:p>
            <a:r>
              <a:rPr lang="en-US" sz="2200" i="1" dirty="0" smtClean="0"/>
              <a:t>firstname.lastname@state.mn.us</a:t>
            </a:r>
          </a:p>
          <a:p>
            <a:r>
              <a:rPr lang="en-US" sz="2200" dirty="0" smtClean="0"/>
              <a:t>555-555-5555</a:t>
            </a:r>
            <a:endParaRPr lang="en-US" sz="2200" dirty="0"/>
          </a:p>
        </p:txBody>
      </p:sp>
      <p:pic>
        <p:nvPicPr>
          <p:cNvPr id="4" name="Picture 3"/>
          <p:cNvPicPr>
            <a:picLocks noChangeAspect="1"/>
          </p:cNvPicPr>
          <p:nvPr/>
        </p:nvPicPr>
        <p:blipFill>
          <a:blip r:embed="rId2"/>
          <a:stretch>
            <a:fillRect/>
          </a:stretch>
        </p:blipFill>
        <p:spPr>
          <a:xfrm>
            <a:off x="157890" y="400743"/>
            <a:ext cx="2709297" cy="905334"/>
          </a:xfrm>
          <a:prstGeom prst="rect">
            <a:avLst/>
          </a:prstGeom>
        </p:spPr>
      </p:pic>
    </p:spTree>
    <p:extLst>
      <p:ext uri="{BB962C8B-B14F-4D97-AF65-F5344CB8AC3E}">
        <p14:creationId xmlns:p14="http://schemas.microsoft.com/office/powerpoint/2010/main" val="2561138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 and Class Rules</a:t>
            </a:r>
            <a:endParaRPr lang="en-US" dirty="0"/>
          </a:p>
        </p:txBody>
      </p:sp>
      <p:sp>
        <p:nvSpPr>
          <p:cNvPr id="3" name="Content Placeholder 2"/>
          <p:cNvSpPr>
            <a:spLocks noGrp="1"/>
          </p:cNvSpPr>
          <p:nvPr>
            <p:ph idx="1"/>
          </p:nvPr>
        </p:nvSpPr>
        <p:spPr>
          <a:xfrm>
            <a:off x="120769" y="1502369"/>
            <a:ext cx="11869947" cy="4937486"/>
          </a:xfrm>
        </p:spPr>
        <p:txBody>
          <a:bodyPr/>
          <a:lstStyle/>
          <a:p>
            <a:pPr marL="0" indent="0">
              <a:buNone/>
            </a:pPr>
            <a:r>
              <a:rPr lang="en-US" sz="2800" b="1" u="sng" smtClean="0"/>
              <a:t>Objectives:</a:t>
            </a:r>
          </a:p>
          <a:p>
            <a:pPr marL="396875"/>
            <a:r>
              <a:rPr lang="en-US" smtClean="0"/>
              <a:t>Understand the “formula” for determining special agricultural homesteads. </a:t>
            </a:r>
          </a:p>
          <a:p>
            <a:pPr marL="396875"/>
            <a:r>
              <a:rPr lang="en-US" smtClean="0"/>
              <a:t>Define important terms associated with agricultural homesteads.</a:t>
            </a:r>
          </a:p>
          <a:p>
            <a:pPr marL="396875"/>
            <a:r>
              <a:rPr lang="en-US" smtClean="0"/>
              <a:t>Explain the differences between agricultural homesteads and special agricultural homesteads, including establishing and linking. </a:t>
            </a:r>
          </a:p>
          <a:p>
            <a:pPr marL="396875"/>
            <a:r>
              <a:rPr lang="en-US" smtClean="0"/>
              <a:t>Analyze case studies and determine if the property qualifies for agricultural homestead. </a:t>
            </a:r>
          </a:p>
          <a:p>
            <a:pPr marL="396875"/>
            <a:endParaRPr lang="en-US" smtClean="0"/>
          </a:p>
          <a:p>
            <a:pPr marL="396875"/>
            <a:endParaRPr lang="en-US" smtClean="0"/>
          </a:p>
          <a:p>
            <a:pPr marL="396875"/>
            <a:endParaRPr lang="en-US" dirty="0"/>
          </a:p>
        </p:txBody>
      </p:sp>
      <p:graphicFrame>
        <p:nvGraphicFramePr>
          <p:cNvPr id="7" name="Diagram 6"/>
          <p:cNvGraphicFramePr/>
          <p:nvPr>
            <p:extLst>
              <p:ext uri="{D42A27DB-BD31-4B8C-83A1-F6EECF244321}">
                <p14:modId xmlns:p14="http://schemas.microsoft.com/office/powerpoint/2010/main" val="3666132185"/>
              </p:ext>
            </p:extLst>
          </p:nvPr>
        </p:nvGraphicFramePr>
        <p:xfrm>
          <a:off x="120769" y="1265380"/>
          <a:ext cx="11869947" cy="5411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3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6" presetClass="exit" presetSubtype="21" fill="hold" grpId="0" nodeType="withEffect">
                                  <p:stCondLst>
                                    <p:cond delay="0"/>
                                  </p:stCondLst>
                                  <p:childTnLst>
                                    <p:animEffect transition="out" filter="barn(inVertical)">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6" presetClass="exit" presetSubtype="21" fill="hold" grpId="0" nodeType="withEffect">
                                  <p:stCondLst>
                                    <p:cond delay="0"/>
                                  </p:stCondLst>
                                  <p:childTnLst>
                                    <p:animEffect transition="out" filter="barn(inVertical)">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the Games Begin! </a:t>
            </a:r>
            <a:endParaRPr lang="en-US" dirty="0"/>
          </a:p>
        </p:txBody>
      </p:sp>
      <p:sp>
        <p:nvSpPr>
          <p:cNvPr id="8" name="Content Placeholder 7"/>
          <p:cNvSpPr>
            <a:spLocks noGrp="1"/>
          </p:cNvSpPr>
          <p:nvPr>
            <p:ph idx="1"/>
          </p:nvPr>
        </p:nvSpPr>
        <p:spPr>
          <a:xfrm>
            <a:off x="179696" y="1484505"/>
            <a:ext cx="11832608" cy="4616043"/>
          </a:xfrm>
          <a:prstGeom prst="homePlate">
            <a:avLst/>
          </a:prstGeom>
          <a:solidFill>
            <a:schemeClr val="accent2">
              <a:lumMod val="40000"/>
              <a:lumOff val="60000"/>
            </a:schemeClr>
          </a:solidFill>
          <a:ln w="57150">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sz="2400" dirty="0" smtClean="0"/>
              <a:t>Fill In the Blank!!!! </a:t>
            </a:r>
          </a:p>
          <a:p>
            <a:pPr marL="457200" indent="-347663">
              <a:lnSpc>
                <a:spcPct val="160000"/>
              </a:lnSpc>
              <a:spcBef>
                <a:spcPts val="600"/>
              </a:spcBef>
              <a:spcAft>
                <a:spcPts val="600"/>
              </a:spcAft>
              <a:buFont typeface="+mj-lt"/>
              <a:buAutoNum type="arabicPeriod"/>
            </a:pPr>
            <a:r>
              <a:rPr lang="en-US" sz="2000" dirty="0" smtClean="0"/>
              <a:t>An ________________ can be an individual, entity, or a trust. </a:t>
            </a:r>
          </a:p>
          <a:p>
            <a:pPr marL="457200" indent="-347663">
              <a:lnSpc>
                <a:spcPct val="120000"/>
              </a:lnSpc>
              <a:spcBef>
                <a:spcPts val="600"/>
              </a:spcBef>
              <a:spcAft>
                <a:spcPts val="600"/>
              </a:spcAft>
              <a:buFont typeface="+mj-lt"/>
              <a:buAutoNum type="arabicPeriod"/>
            </a:pPr>
            <a:r>
              <a:rPr lang="en-US" sz="2000" dirty="0" smtClean="0"/>
              <a:t>The first step in determining agricultural homestead is to _____________ homestead on one parcel of ag land. </a:t>
            </a:r>
          </a:p>
          <a:p>
            <a:pPr marL="457200" indent="-347663">
              <a:lnSpc>
                <a:spcPct val="110000"/>
              </a:lnSpc>
              <a:spcBef>
                <a:spcPts val="600"/>
              </a:spcBef>
              <a:spcAft>
                <a:spcPts val="600"/>
              </a:spcAft>
              <a:buFont typeface="+mj-lt"/>
              <a:buAutoNum type="arabicPeriod"/>
            </a:pPr>
            <a:r>
              <a:rPr lang="en-US" sz="2000" dirty="0" smtClean="0"/>
              <a:t>When ag land is unoccupied, the ________________ plays a very important role when determining ag homestead. </a:t>
            </a:r>
          </a:p>
          <a:p>
            <a:pPr marL="457200" indent="-347663">
              <a:lnSpc>
                <a:spcPct val="110000"/>
              </a:lnSpc>
              <a:spcBef>
                <a:spcPts val="600"/>
              </a:spcBef>
              <a:spcAft>
                <a:spcPts val="600"/>
              </a:spcAft>
              <a:buFont typeface="+mj-lt"/>
              <a:buAutoNum type="arabicPeriod"/>
            </a:pPr>
            <a:r>
              <a:rPr lang="en-US" sz="2000" dirty="0" smtClean="0"/>
              <a:t>Once ag homestead has been ______________ then other noncontiguous parcels can be reviewed for __________________. </a:t>
            </a:r>
          </a:p>
          <a:p>
            <a:pPr marL="457200" indent="-347663">
              <a:lnSpc>
                <a:spcPct val="110000"/>
              </a:lnSpc>
              <a:spcBef>
                <a:spcPts val="600"/>
              </a:spcBef>
              <a:spcAft>
                <a:spcPts val="600"/>
              </a:spcAft>
              <a:buFont typeface="+mj-lt"/>
              <a:buAutoNum type="arabicPeriod"/>
            </a:pPr>
            <a:r>
              <a:rPr lang="en-US" sz="2000" dirty="0" smtClean="0"/>
              <a:t>A ___________ parcel is established when an owner/relative of the owner occupies the  property. </a:t>
            </a:r>
          </a:p>
          <a:p>
            <a:pPr marL="457200" indent="-457200">
              <a:lnSpc>
                <a:spcPct val="110000"/>
              </a:lnSpc>
              <a:spcBef>
                <a:spcPts val="600"/>
              </a:spcBef>
              <a:spcAft>
                <a:spcPts val="600"/>
              </a:spcAft>
              <a:buFont typeface="+mj-lt"/>
              <a:buAutoNum type="arabicPeriod"/>
            </a:pPr>
            <a:endParaRPr lang="en-US" sz="2000" dirty="0" smtClean="0"/>
          </a:p>
          <a:p>
            <a:pPr marL="457200" indent="-457200">
              <a:lnSpc>
                <a:spcPct val="110000"/>
              </a:lnSpc>
              <a:spcBef>
                <a:spcPts val="600"/>
              </a:spcBef>
              <a:spcAft>
                <a:spcPts val="600"/>
              </a:spcAft>
              <a:buFont typeface="+mj-lt"/>
              <a:buAutoNum type="arabicPeriod"/>
            </a:pPr>
            <a:endParaRPr lang="en-US" sz="2000" dirty="0"/>
          </a:p>
        </p:txBody>
      </p:sp>
      <p:sp>
        <p:nvSpPr>
          <p:cNvPr id="9" name="TextBox 8"/>
          <p:cNvSpPr txBox="1"/>
          <p:nvPr/>
        </p:nvSpPr>
        <p:spPr>
          <a:xfrm>
            <a:off x="1446664" y="2142699"/>
            <a:ext cx="1337479" cy="400110"/>
          </a:xfrm>
          <a:prstGeom prst="rect">
            <a:avLst/>
          </a:prstGeom>
          <a:noFill/>
        </p:spPr>
        <p:txBody>
          <a:bodyPr wrap="square" rtlCol="0">
            <a:spAutoFit/>
          </a:bodyPr>
          <a:lstStyle/>
          <a:p>
            <a:r>
              <a:rPr lang="en-US" sz="2000" b="1" dirty="0"/>
              <a:t>o</a:t>
            </a:r>
            <a:r>
              <a:rPr lang="en-US" sz="2000" b="1" dirty="0" smtClean="0"/>
              <a:t>wner</a:t>
            </a:r>
            <a:endParaRPr lang="en-US" sz="2000" b="1" dirty="0"/>
          </a:p>
        </p:txBody>
      </p:sp>
      <p:sp>
        <p:nvSpPr>
          <p:cNvPr id="10" name="TextBox 9"/>
          <p:cNvSpPr txBox="1"/>
          <p:nvPr/>
        </p:nvSpPr>
        <p:spPr>
          <a:xfrm>
            <a:off x="6757916" y="2690884"/>
            <a:ext cx="1924334" cy="400110"/>
          </a:xfrm>
          <a:prstGeom prst="rect">
            <a:avLst/>
          </a:prstGeom>
          <a:noFill/>
        </p:spPr>
        <p:txBody>
          <a:bodyPr wrap="square" rtlCol="0">
            <a:spAutoFit/>
          </a:bodyPr>
          <a:lstStyle/>
          <a:p>
            <a:r>
              <a:rPr lang="en-US" sz="2000" b="1" dirty="0" smtClean="0"/>
              <a:t>establish</a:t>
            </a:r>
            <a:endParaRPr lang="en-US" sz="2000" b="1" dirty="0"/>
          </a:p>
        </p:txBody>
      </p:sp>
      <p:sp>
        <p:nvSpPr>
          <p:cNvPr id="11" name="TextBox 10"/>
          <p:cNvSpPr txBox="1"/>
          <p:nvPr/>
        </p:nvSpPr>
        <p:spPr>
          <a:xfrm>
            <a:off x="4601571" y="3592472"/>
            <a:ext cx="1194178" cy="400110"/>
          </a:xfrm>
          <a:prstGeom prst="rect">
            <a:avLst/>
          </a:prstGeom>
          <a:noFill/>
        </p:spPr>
        <p:txBody>
          <a:bodyPr wrap="square" rtlCol="0">
            <a:spAutoFit/>
          </a:bodyPr>
          <a:lstStyle/>
          <a:p>
            <a:r>
              <a:rPr lang="en-US" sz="2000" b="1" dirty="0" smtClean="0"/>
              <a:t>farmer</a:t>
            </a:r>
            <a:endParaRPr lang="en-US" sz="2000" b="1" dirty="0"/>
          </a:p>
        </p:txBody>
      </p:sp>
      <p:sp>
        <p:nvSpPr>
          <p:cNvPr id="12" name="TextBox 11"/>
          <p:cNvSpPr txBox="1"/>
          <p:nvPr/>
        </p:nvSpPr>
        <p:spPr>
          <a:xfrm>
            <a:off x="4035188" y="4410287"/>
            <a:ext cx="1451212" cy="400110"/>
          </a:xfrm>
          <a:prstGeom prst="rect">
            <a:avLst/>
          </a:prstGeom>
          <a:noFill/>
        </p:spPr>
        <p:txBody>
          <a:bodyPr wrap="square" rtlCol="0">
            <a:spAutoFit/>
          </a:bodyPr>
          <a:lstStyle/>
          <a:p>
            <a:r>
              <a:rPr lang="en-US" sz="2000" b="1" dirty="0" smtClean="0"/>
              <a:t>established</a:t>
            </a:r>
            <a:endParaRPr lang="en-US" sz="2000" b="1" dirty="0"/>
          </a:p>
        </p:txBody>
      </p:sp>
      <p:sp>
        <p:nvSpPr>
          <p:cNvPr id="13" name="TextBox 12"/>
          <p:cNvSpPr txBox="1"/>
          <p:nvPr/>
        </p:nvSpPr>
        <p:spPr>
          <a:xfrm>
            <a:off x="2480480" y="4764232"/>
            <a:ext cx="1030405" cy="400110"/>
          </a:xfrm>
          <a:prstGeom prst="rect">
            <a:avLst/>
          </a:prstGeom>
          <a:noFill/>
        </p:spPr>
        <p:txBody>
          <a:bodyPr wrap="square" rtlCol="0">
            <a:spAutoFit/>
          </a:bodyPr>
          <a:lstStyle/>
          <a:p>
            <a:r>
              <a:rPr lang="en-US" sz="2000" b="1" dirty="0" smtClean="0"/>
              <a:t>linking</a:t>
            </a:r>
            <a:endParaRPr lang="en-US" sz="2000" b="1" dirty="0"/>
          </a:p>
        </p:txBody>
      </p:sp>
      <p:sp>
        <p:nvSpPr>
          <p:cNvPr id="14" name="TextBox 13"/>
          <p:cNvSpPr txBox="1"/>
          <p:nvPr/>
        </p:nvSpPr>
        <p:spPr>
          <a:xfrm>
            <a:off x="1071349" y="5247724"/>
            <a:ext cx="934872" cy="400110"/>
          </a:xfrm>
          <a:prstGeom prst="rect">
            <a:avLst/>
          </a:prstGeom>
          <a:noFill/>
        </p:spPr>
        <p:txBody>
          <a:bodyPr wrap="square" rtlCol="0">
            <a:spAutoFit/>
          </a:bodyPr>
          <a:lstStyle/>
          <a:p>
            <a:r>
              <a:rPr lang="en-US" sz="2000" b="1" dirty="0" smtClean="0"/>
              <a:t>base</a:t>
            </a:r>
            <a:endParaRPr lang="en-US" sz="2000" b="1" dirty="0"/>
          </a:p>
        </p:txBody>
      </p:sp>
    </p:spTree>
    <p:extLst>
      <p:ext uri="{BB962C8B-B14F-4D97-AF65-F5344CB8AC3E}">
        <p14:creationId xmlns:p14="http://schemas.microsoft.com/office/powerpoint/2010/main" val="304845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p:cTn id="2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p:cTn id="3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 calcmode="lin" valueType="num">
                                      <p:cBhvr>
                                        <p:cTn id="52"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8">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style.rotation</p:attrName>
                                        </p:attrNameLst>
                                      </p:cBhvr>
                                      <p:tavLst>
                                        <p:tav tm="0">
                                          <p:val>
                                            <p:fltVal val="90"/>
                                          </p:val>
                                        </p:tav>
                                        <p:tav tm="100000">
                                          <p:val>
                                            <p:fltVal val="0"/>
                                          </p:val>
                                        </p:tav>
                                      </p:tavLst>
                                    </p:anim>
                                    <p:animEffect transition="in" filter="fade">
                                      <p:cBhvr>
                                        <p:cTn id="62" dur="1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8">
                                            <p:txEl>
                                              <p:pRg st="5" end="5"/>
                                            </p:txEl>
                                          </p:spTgt>
                                        </p:tgtEl>
                                        <p:attrNameLst>
                                          <p:attrName>style.visibility</p:attrName>
                                        </p:attrNameLst>
                                      </p:cBhvr>
                                      <p:to>
                                        <p:strVal val="visible"/>
                                      </p:to>
                                    </p:set>
                                    <p:anim calcmode="lin" valueType="num">
                                      <p:cBhvr>
                                        <p:cTn id="7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7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77" dur="500"/>
                                        <p:tgtEl>
                                          <p:spTgt spid="8">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1000" fill="hold"/>
                                        <p:tgtEl>
                                          <p:spTgt spid="14"/>
                                        </p:tgtEl>
                                        <p:attrNameLst>
                                          <p:attrName>ppt_w</p:attrName>
                                        </p:attrNameLst>
                                      </p:cBhvr>
                                      <p:tavLst>
                                        <p:tav tm="0">
                                          <p:val>
                                            <p:fltVal val="0"/>
                                          </p:val>
                                        </p:tav>
                                        <p:tav tm="100000">
                                          <p:val>
                                            <p:strVal val="#ppt_w"/>
                                          </p:val>
                                        </p:tav>
                                      </p:tavLst>
                                    </p:anim>
                                    <p:anim calcmode="lin" valueType="num">
                                      <p:cBhvr>
                                        <p:cTn id="83" dur="1000" fill="hold"/>
                                        <p:tgtEl>
                                          <p:spTgt spid="14"/>
                                        </p:tgtEl>
                                        <p:attrNameLst>
                                          <p:attrName>ppt_h</p:attrName>
                                        </p:attrNameLst>
                                      </p:cBhvr>
                                      <p:tavLst>
                                        <p:tav tm="0">
                                          <p:val>
                                            <p:fltVal val="0"/>
                                          </p:val>
                                        </p:tav>
                                        <p:tav tm="100000">
                                          <p:val>
                                            <p:strVal val="#ppt_h"/>
                                          </p:val>
                                        </p:tav>
                                      </p:tavLst>
                                    </p:anim>
                                    <p:anim calcmode="lin" valueType="num">
                                      <p:cBhvr>
                                        <p:cTn id="84" dur="1000" fill="hold"/>
                                        <p:tgtEl>
                                          <p:spTgt spid="14"/>
                                        </p:tgtEl>
                                        <p:attrNameLst>
                                          <p:attrName>style.rotation</p:attrName>
                                        </p:attrNameLst>
                                      </p:cBhvr>
                                      <p:tavLst>
                                        <p:tav tm="0">
                                          <p:val>
                                            <p:fltVal val="90"/>
                                          </p:val>
                                        </p:tav>
                                        <p:tav tm="100000">
                                          <p:val>
                                            <p:fltVal val="0"/>
                                          </p:val>
                                        </p:tav>
                                      </p:tavLst>
                                    </p:anim>
                                    <p:animEffect transition="in" filter="fade">
                                      <p:cBhvr>
                                        <p:cTn id="8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the Games Begin! </a:t>
            </a:r>
            <a:endParaRPr lang="en-US" dirty="0"/>
          </a:p>
        </p:txBody>
      </p:sp>
      <p:sp>
        <p:nvSpPr>
          <p:cNvPr id="8" name="Content Placeholder 7"/>
          <p:cNvSpPr>
            <a:spLocks noGrp="1"/>
          </p:cNvSpPr>
          <p:nvPr>
            <p:ph idx="1"/>
          </p:nvPr>
        </p:nvSpPr>
        <p:spPr>
          <a:xfrm>
            <a:off x="218365" y="1484506"/>
            <a:ext cx="11832608" cy="4736412"/>
          </a:xfrm>
          <a:prstGeom prst="homePlate">
            <a:avLst>
              <a:gd name="adj" fmla="val 38982"/>
            </a:avLst>
          </a:prstGeom>
          <a:solidFill>
            <a:schemeClr val="accent2">
              <a:lumMod val="40000"/>
              <a:lumOff val="60000"/>
            </a:schemeClr>
          </a:solid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lnSpcReduction="10000"/>
          </a:bodyPr>
          <a:lstStyle/>
          <a:p>
            <a:pPr marL="0" indent="0">
              <a:buNone/>
            </a:pPr>
            <a:r>
              <a:rPr lang="en-US" sz="2400" dirty="0" smtClean="0"/>
              <a:t>Fill In the Blank!!!! </a:t>
            </a:r>
          </a:p>
          <a:p>
            <a:pPr marL="395288" indent="-285750">
              <a:lnSpc>
                <a:spcPct val="150000"/>
              </a:lnSpc>
              <a:spcBef>
                <a:spcPts val="600"/>
              </a:spcBef>
              <a:spcAft>
                <a:spcPts val="600"/>
              </a:spcAft>
              <a:buFont typeface="+mj-lt"/>
              <a:buAutoNum type="arabicPeriod" startAt="6"/>
            </a:pPr>
            <a:r>
              <a:rPr lang="en-US" sz="2000" dirty="0" smtClean="0"/>
              <a:t>When an owner of ag land lives in town and not on the farm, that property in town is classified       as ____________. It is not classified as __________ . </a:t>
            </a:r>
          </a:p>
          <a:p>
            <a:pPr marL="457200" indent="-347663">
              <a:spcBef>
                <a:spcPts val="600"/>
              </a:spcBef>
              <a:spcAft>
                <a:spcPts val="600"/>
              </a:spcAft>
              <a:buFont typeface="+mj-lt"/>
              <a:buAutoNum type="arabicPeriod" startAt="6"/>
            </a:pPr>
            <a:r>
              <a:rPr lang="en-US" sz="2000" dirty="0" smtClean="0"/>
              <a:t>The ____________   _________  parcel must be determined when reviewing unoccupied ag parcels for homestead. </a:t>
            </a:r>
          </a:p>
          <a:p>
            <a:pPr marL="457200" indent="-347663">
              <a:lnSpc>
                <a:spcPct val="110000"/>
              </a:lnSpc>
              <a:spcBef>
                <a:spcPts val="600"/>
              </a:spcBef>
              <a:spcAft>
                <a:spcPts val="600"/>
              </a:spcAft>
              <a:buFont typeface="+mj-lt"/>
              <a:buAutoNum type="arabicPeriod" startAt="6"/>
            </a:pPr>
            <a:r>
              <a:rPr lang="en-US" sz="2000" dirty="0" smtClean="0"/>
              <a:t>Use the determining ag homestead ________________, when you are _________________ ag homestead. </a:t>
            </a:r>
          </a:p>
          <a:p>
            <a:pPr marL="457200" indent="-347663">
              <a:lnSpc>
                <a:spcPct val="110000"/>
              </a:lnSpc>
              <a:spcBef>
                <a:spcPts val="600"/>
              </a:spcBef>
              <a:spcAft>
                <a:spcPts val="600"/>
              </a:spcAft>
              <a:buFont typeface="+mj-lt"/>
              <a:buAutoNum type="arabicPeriod" startAt="6"/>
            </a:pPr>
            <a:r>
              <a:rPr lang="en-US" sz="2000" dirty="0" smtClean="0"/>
              <a:t>A property must be ______________ to qualify for an agricultural homestead. When a property is ________________, it would qualify for a special agricultural homestead. </a:t>
            </a:r>
          </a:p>
          <a:p>
            <a:pPr marL="457200" indent="-347663">
              <a:lnSpc>
                <a:spcPct val="110000"/>
              </a:lnSpc>
              <a:spcBef>
                <a:spcPts val="600"/>
              </a:spcBef>
              <a:spcAft>
                <a:spcPts val="600"/>
              </a:spcAft>
              <a:buFont typeface="+mj-lt"/>
              <a:buAutoNum type="arabicPeriod" startAt="6"/>
            </a:pPr>
            <a:r>
              <a:rPr lang="en-US" sz="2000" dirty="0" smtClean="0"/>
              <a:t>Use the homestead __________     ____________ after you’ve established homestead on an individual parcel. </a:t>
            </a:r>
          </a:p>
        </p:txBody>
      </p:sp>
      <p:sp>
        <p:nvSpPr>
          <p:cNvPr id="4" name="TextBox 3"/>
          <p:cNvSpPr txBox="1"/>
          <p:nvPr/>
        </p:nvSpPr>
        <p:spPr>
          <a:xfrm>
            <a:off x="1143002" y="2511188"/>
            <a:ext cx="1378423" cy="400110"/>
          </a:xfrm>
          <a:prstGeom prst="rect">
            <a:avLst/>
          </a:prstGeom>
          <a:noFill/>
        </p:spPr>
        <p:txBody>
          <a:bodyPr wrap="square" rtlCol="0">
            <a:spAutoFit/>
          </a:bodyPr>
          <a:lstStyle/>
          <a:p>
            <a:r>
              <a:rPr lang="en-US" sz="2000" b="1" dirty="0" smtClean="0"/>
              <a:t>residential</a:t>
            </a:r>
            <a:endParaRPr lang="en-US" sz="2000" b="1" dirty="0"/>
          </a:p>
        </p:txBody>
      </p:sp>
      <p:sp>
        <p:nvSpPr>
          <p:cNvPr id="6" name="TextBox 5"/>
          <p:cNvSpPr txBox="1"/>
          <p:nvPr/>
        </p:nvSpPr>
        <p:spPr>
          <a:xfrm>
            <a:off x="4684204" y="2511188"/>
            <a:ext cx="1378423" cy="400110"/>
          </a:xfrm>
          <a:prstGeom prst="rect">
            <a:avLst/>
          </a:prstGeom>
          <a:noFill/>
        </p:spPr>
        <p:txBody>
          <a:bodyPr wrap="square" rtlCol="0">
            <a:spAutoFit/>
          </a:bodyPr>
          <a:lstStyle/>
          <a:p>
            <a:r>
              <a:rPr lang="en-US" sz="2000" b="1" dirty="0" smtClean="0"/>
              <a:t>“</a:t>
            </a:r>
            <a:r>
              <a:rPr lang="en-US" sz="2000" b="1" dirty="0" err="1" smtClean="0"/>
              <a:t>resi</a:t>
            </a:r>
            <a:r>
              <a:rPr lang="en-US" sz="2000" b="1" dirty="0" smtClean="0"/>
              <a:t> – ag”</a:t>
            </a:r>
            <a:endParaRPr lang="en-US" sz="2000" b="1" dirty="0"/>
          </a:p>
        </p:txBody>
      </p:sp>
      <p:sp>
        <p:nvSpPr>
          <p:cNvPr id="7" name="TextBox 6"/>
          <p:cNvSpPr txBox="1"/>
          <p:nvPr/>
        </p:nvSpPr>
        <p:spPr>
          <a:xfrm>
            <a:off x="1278341" y="2937544"/>
            <a:ext cx="1553569" cy="400110"/>
          </a:xfrm>
          <a:prstGeom prst="rect">
            <a:avLst/>
          </a:prstGeom>
          <a:noFill/>
        </p:spPr>
        <p:txBody>
          <a:bodyPr wrap="square" rtlCol="0">
            <a:spAutoFit/>
          </a:bodyPr>
          <a:lstStyle/>
          <a:p>
            <a:r>
              <a:rPr lang="en-US" sz="2000" b="1" dirty="0"/>
              <a:t>e</a:t>
            </a:r>
            <a:r>
              <a:rPr lang="en-US" sz="2000" b="1" dirty="0" smtClean="0"/>
              <a:t>stablished</a:t>
            </a:r>
            <a:endParaRPr lang="en-US" sz="2000" b="1" dirty="0"/>
          </a:p>
        </p:txBody>
      </p:sp>
      <p:sp>
        <p:nvSpPr>
          <p:cNvPr id="9" name="TextBox 8"/>
          <p:cNvSpPr txBox="1"/>
          <p:nvPr/>
        </p:nvSpPr>
        <p:spPr>
          <a:xfrm>
            <a:off x="3057099" y="2937544"/>
            <a:ext cx="834787" cy="400110"/>
          </a:xfrm>
          <a:prstGeom prst="rect">
            <a:avLst/>
          </a:prstGeom>
          <a:noFill/>
        </p:spPr>
        <p:txBody>
          <a:bodyPr wrap="square" rtlCol="0">
            <a:spAutoFit/>
          </a:bodyPr>
          <a:lstStyle/>
          <a:p>
            <a:r>
              <a:rPr lang="en-US" sz="2000" b="1" dirty="0" smtClean="0"/>
              <a:t>main</a:t>
            </a:r>
            <a:endParaRPr lang="en-US" sz="2000" b="1" dirty="0"/>
          </a:p>
        </p:txBody>
      </p:sp>
      <p:sp>
        <p:nvSpPr>
          <p:cNvPr id="10" name="TextBox 9"/>
          <p:cNvSpPr txBox="1"/>
          <p:nvPr/>
        </p:nvSpPr>
        <p:spPr>
          <a:xfrm>
            <a:off x="4684204" y="3683333"/>
            <a:ext cx="1378423" cy="400110"/>
          </a:xfrm>
          <a:prstGeom prst="rect">
            <a:avLst/>
          </a:prstGeom>
          <a:noFill/>
        </p:spPr>
        <p:txBody>
          <a:bodyPr wrap="square" rtlCol="0">
            <a:spAutoFit/>
          </a:bodyPr>
          <a:lstStyle/>
          <a:p>
            <a:r>
              <a:rPr lang="en-US" sz="2000" b="1" dirty="0" smtClean="0"/>
              <a:t>flowchart</a:t>
            </a:r>
            <a:endParaRPr lang="en-US" sz="2000" b="1" dirty="0"/>
          </a:p>
        </p:txBody>
      </p:sp>
      <p:sp>
        <p:nvSpPr>
          <p:cNvPr id="11" name="TextBox 10"/>
          <p:cNvSpPr txBox="1"/>
          <p:nvPr/>
        </p:nvSpPr>
        <p:spPr>
          <a:xfrm>
            <a:off x="8140694" y="3683333"/>
            <a:ext cx="1832212" cy="400110"/>
          </a:xfrm>
          <a:prstGeom prst="rect">
            <a:avLst/>
          </a:prstGeom>
          <a:noFill/>
        </p:spPr>
        <p:txBody>
          <a:bodyPr wrap="square" rtlCol="0">
            <a:spAutoFit/>
          </a:bodyPr>
          <a:lstStyle/>
          <a:p>
            <a:r>
              <a:rPr lang="en-US" sz="2000" b="1" dirty="0" smtClean="0"/>
              <a:t>establishing</a:t>
            </a:r>
            <a:endParaRPr lang="en-US" sz="2000" b="1" dirty="0"/>
          </a:p>
        </p:txBody>
      </p:sp>
      <p:sp>
        <p:nvSpPr>
          <p:cNvPr id="12" name="TextBox 11"/>
          <p:cNvSpPr txBox="1"/>
          <p:nvPr/>
        </p:nvSpPr>
        <p:spPr>
          <a:xfrm>
            <a:off x="3057099" y="4448324"/>
            <a:ext cx="1378423" cy="400110"/>
          </a:xfrm>
          <a:prstGeom prst="rect">
            <a:avLst/>
          </a:prstGeom>
          <a:noFill/>
        </p:spPr>
        <p:txBody>
          <a:bodyPr wrap="square" rtlCol="0">
            <a:spAutoFit/>
          </a:bodyPr>
          <a:lstStyle/>
          <a:p>
            <a:r>
              <a:rPr lang="en-US" sz="2000" b="1" dirty="0" smtClean="0"/>
              <a:t>occupied</a:t>
            </a:r>
            <a:endParaRPr lang="en-US" sz="2000" b="1" dirty="0"/>
          </a:p>
        </p:txBody>
      </p:sp>
      <p:sp>
        <p:nvSpPr>
          <p:cNvPr id="13" name="TextBox 12"/>
          <p:cNvSpPr txBox="1"/>
          <p:nvPr/>
        </p:nvSpPr>
        <p:spPr>
          <a:xfrm>
            <a:off x="967856" y="4790692"/>
            <a:ext cx="1553569" cy="400110"/>
          </a:xfrm>
          <a:prstGeom prst="rect">
            <a:avLst/>
          </a:prstGeom>
          <a:noFill/>
        </p:spPr>
        <p:txBody>
          <a:bodyPr wrap="square" rtlCol="0">
            <a:spAutoFit/>
          </a:bodyPr>
          <a:lstStyle/>
          <a:p>
            <a:r>
              <a:rPr lang="en-US" sz="2000" b="1" dirty="0" smtClean="0"/>
              <a:t>unoccupied</a:t>
            </a:r>
            <a:endParaRPr lang="en-US" sz="2000" b="1" dirty="0"/>
          </a:p>
        </p:txBody>
      </p:sp>
      <p:sp>
        <p:nvSpPr>
          <p:cNvPr id="14" name="TextBox 13"/>
          <p:cNvSpPr txBox="1"/>
          <p:nvPr/>
        </p:nvSpPr>
        <p:spPr>
          <a:xfrm>
            <a:off x="3057098" y="5190802"/>
            <a:ext cx="1378423" cy="400110"/>
          </a:xfrm>
          <a:prstGeom prst="rect">
            <a:avLst/>
          </a:prstGeom>
          <a:noFill/>
        </p:spPr>
        <p:txBody>
          <a:bodyPr wrap="square" rtlCol="0">
            <a:spAutoFit/>
          </a:bodyPr>
          <a:lstStyle/>
          <a:p>
            <a:r>
              <a:rPr lang="en-US" sz="2000" b="1" dirty="0" smtClean="0"/>
              <a:t>linking</a:t>
            </a:r>
            <a:endParaRPr lang="en-US" sz="2000" b="1" dirty="0"/>
          </a:p>
        </p:txBody>
      </p:sp>
      <p:sp>
        <p:nvSpPr>
          <p:cNvPr id="15" name="TextBox 14"/>
          <p:cNvSpPr txBox="1"/>
          <p:nvPr/>
        </p:nvSpPr>
        <p:spPr>
          <a:xfrm>
            <a:off x="4435521" y="5190802"/>
            <a:ext cx="1378423" cy="400110"/>
          </a:xfrm>
          <a:prstGeom prst="rect">
            <a:avLst/>
          </a:prstGeom>
          <a:noFill/>
        </p:spPr>
        <p:txBody>
          <a:bodyPr wrap="square" rtlCol="0">
            <a:spAutoFit/>
          </a:bodyPr>
          <a:lstStyle/>
          <a:p>
            <a:r>
              <a:rPr lang="en-US" sz="2000" b="1" dirty="0" smtClean="0"/>
              <a:t>checklist</a:t>
            </a:r>
            <a:endParaRPr lang="en-US" sz="2000" b="1" dirty="0"/>
          </a:p>
        </p:txBody>
      </p:sp>
    </p:spTree>
    <p:extLst>
      <p:ext uri="{BB962C8B-B14F-4D97-AF65-F5344CB8AC3E}">
        <p14:creationId xmlns:p14="http://schemas.microsoft.com/office/powerpoint/2010/main" val="64601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p:cTn id="2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 calcmode="lin" valueType="num">
                                      <p:cBhvr>
                                        <p:cTn id="3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8">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 calcmode="lin" valueType="num">
                                      <p:cBhvr>
                                        <p:cTn id="56"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58" dur="500"/>
                                        <p:tgtEl>
                                          <p:spTgt spid="8">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arn(inVertic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8">
                                            <p:txEl>
                                              <p:pRg st="5" end="5"/>
                                            </p:txEl>
                                          </p:spTgt>
                                        </p:tgtEl>
                                        <p:attrNameLst>
                                          <p:attrName>style.visibility</p:attrName>
                                        </p:attrNameLst>
                                      </p:cBhvr>
                                      <p:to>
                                        <p:strVal val="visible"/>
                                      </p:to>
                                    </p:set>
                                    <p:anim calcmode="lin" valueType="num">
                                      <p:cBhvr>
                                        <p:cTn id="73"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74"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75" dur="500"/>
                                        <p:tgtEl>
                                          <p:spTgt spid="8">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barn(inVertical)">
                                      <p:cBhvr>
                                        <p:cTn id="80" dur="500"/>
                                        <p:tgtEl>
                                          <p:spTgt spid="14"/>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 homestead vs. Special Ag Homestead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7927336"/>
              </p:ext>
            </p:extLst>
          </p:nvPr>
        </p:nvGraphicFramePr>
        <p:xfrm>
          <a:off x="0" y="1310185"/>
          <a:ext cx="12191999" cy="5199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83350252"/>
              </p:ext>
            </p:extLst>
          </p:nvPr>
        </p:nvGraphicFramePr>
        <p:xfrm>
          <a:off x="302077" y="1453242"/>
          <a:ext cx="11821887" cy="4889603"/>
        </p:xfrm>
        <a:graphic>
          <a:graphicData uri="http://schemas.openxmlformats.org/drawingml/2006/table">
            <a:tbl>
              <a:tblPr firstRow="1" firstCol="1" bandRow="1">
                <a:tableStyleId>{5940675A-B579-460E-94D1-54222C63F5DA}</a:tableStyleId>
              </a:tblPr>
              <a:tblGrid>
                <a:gridCol w="5774300">
                  <a:extLst>
                    <a:ext uri="{9D8B030D-6E8A-4147-A177-3AD203B41FA5}">
                      <a16:colId xmlns:a16="http://schemas.microsoft.com/office/drawing/2014/main" val="1813827335"/>
                    </a:ext>
                  </a:extLst>
                </a:gridCol>
                <a:gridCol w="6047587">
                  <a:extLst>
                    <a:ext uri="{9D8B030D-6E8A-4147-A177-3AD203B41FA5}">
                      <a16:colId xmlns:a16="http://schemas.microsoft.com/office/drawing/2014/main" val="4225519609"/>
                    </a:ext>
                  </a:extLst>
                </a:gridCol>
              </a:tblGrid>
              <a:tr h="461029">
                <a:tc>
                  <a:txBody>
                    <a:bodyPr/>
                    <a:lstStyle/>
                    <a:p>
                      <a:pPr marL="0" marR="0">
                        <a:spcBef>
                          <a:spcPts val="0"/>
                        </a:spcBef>
                        <a:spcAft>
                          <a:spcPts val="600"/>
                        </a:spcAft>
                      </a:pPr>
                      <a:r>
                        <a:rPr lang="en-US" sz="2000" b="1" dirty="0">
                          <a:solidFill>
                            <a:schemeClr val="bg1"/>
                          </a:solidFill>
                          <a:effectLst/>
                        </a:rPr>
                        <a:t>Ag homestead</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1">
                        <a:lumMod val="75000"/>
                        <a:lumOff val="25000"/>
                      </a:schemeClr>
                    </a:solidFill>
                  </a:tcPr>
                </a:tc>
                <a:tc>
                  <a:txBody>
                    <a:bodyPr/>
                    <a:lstStyle/>
                    <a:p>
                      <a:pPr marL="0" marR="0">
                        <a:spcBef>
                          <a:spcPts val="0"/>
                        </a:spcBef>
                        <a:spcAft>
                          <a:spcPts val="600"/>
                        </a:spcAft>
                      </a:pPr>
                      <a:r>
                        <a:rPr lang="en-US" sz="2000" b="1" dirty="0">
                          <a:solidFill>
                            <a:schemeClr val="bg1"/>
                          </a:solidFill>
                          <a:effectLst/>
                        </a:rPr>
                        <a:t>Special Ag Homestead</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1">
                        <a:lumMod val="75000"/>
                        <a:lumOff val="25000"/>
                      </a:schemeClr>
                    </a:solidFill>
                  </a:tcPr>
                </a:tc>
                <a:extLst>
                  <a:ext uri="{0D108BD9-81ED-4DB2-BD59-A6C34878D82A}">
                    <a16:rowId xmlns:a16="http://schemas.microsoft.com/office/drawing/2014/main" val="1612375734"/>
                  </a:ext>
                </a:extLst>
              </a:tr>
              <a:tr h="505357">
                <a:tc>
                  <a:txBody>
                    <a:bodyPr/>
                    <a:lstStyle/>
                    <a:p>
                      <a:pPr marL="0" marR="0">
                        <a:spcBef>
                          <a:spcPts val="0"/>
                        </a:spcBef>
                        <a:spcAft>
                          <a:spcPts val="600"/>
                        </a:spcAft>
                      </a:pPr>
                      <a:r>
                        <a:rPr lang="en-US" sz="1800" dirty="0">
                          <a:effectLst/>
                        </a:rPr>
                        <a:t>Property is occupied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spcBef>
                          <a:spcPts val="0"/>
                        </a:spcBef>
                        <a:spcAft>
                          <a:spcPts val="600"/>
                        </a:spcAft>
                      </a:pPr>
                      <a:r>
                        <a:rPr lang="en-US" sz="1800" dirty="0">
                          <a:effectLst/>
                        </a:rPr>
                        <a:t>Property is </a:t>
                      </a:r>
                      <a:r>
                        <a:rPr lang="en-US" sz="1800" dirty="0" smtClean="0">
                          <a:effectLst/>
                        </a:rPr>
                        <a:t>unoccupied*</a:t>
                      </a:r>
                    </a:p>
                    <a:p>
                      <a:pPr marL="0" marR="0">
                        <a:spcBef>
                          <a:spcPts val="0"/>
                        </a:spcBef>
                        <a:spcAft>
                          <a:spcPts val="600"/>
                        </a:spcAft>
                      </a:pPr>
                      <a:r>
                        <a:rPr lang="en-US" sz="1600" i="1" dirty="0" smtClean="0">
                          <a:effectLst/>
                          <a:latin typeface="Calibri" panose="020F0502020204030204" pitchFamily="34" charset="0"/>
                          <a:ea typeface="Times New Roman" panose="02020603050405020304" pitchFamily="18" charset="0"/>
                          <a:cs typeface="Times New Roman" panose="02020603050405020304" pitchFamily="18" charset="0"/>
                        </a:rPr>
                        <a:t>*in</a:t>
                      </a:r>
                      <a:r>
                        <a:rPr lang="en-US" sz="1600" i="1" baseline="0" dirty="0" smtClean="0">
                          <a:effectLst/>
                          <a:latin typeface="Calibri" panose="020F0502020204030204" pitchFamily="34" charset="0"/>
                          <a:ea typeface="Times New Roman" panose="02020603050405020304" pitchFamily="18" charset="0"/>
                          <a:cs typeface="Times New Roman" panose="02020603050405020304" pitchFamily="18" charset="0"/>
                        </a:rPr>
                        <a:t> most cases</a:t>
                      </a:r>
                      <a:endParaRPr lang="en-US"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611325777"/>
                  </a:ext>
                </a:extLst>
              </a:tr>
              <a:tr h="514224">
                <a:tc>
                  <a:txBody>
                    <a:bodyPr/>
                    <a:lstStyle/>
                    <a:p>
                      <a:pPr marL="0" marR="0">
                        <a:spcBef>
                          <a:spcPts val="0"/>
                        </a:spcBef>
                        <a:spcAft>
                          <a:spcPts val="600"/>
                        </a:spcAft>
                      </a:pPr>
                      <a:r>
                        <a:rPr lang="en-US" sz="1800" dirty="0">
                          <a:effectLst/>
                        </a:rPr>
                        <a:t>Who farms is not a </a:t>
                      </a:r>
                      <a:r>
                        <a:rPr lang="en-US" sz="1800" dirty="0" smtClean="0">
                          <a:effectLst/>
                        </a:rPr>
                        <a:t>factor!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spcBef>
                          <a:spcPts val="0"/>
                        </a:spcBef>
                        <a:spcAft>
                          <a:spcPts val="600"/>
                        </a:spcAft>
                      </a:pPr>
                      <a:r>
                        <a:rPr lang="en-US" sz="1800" dirty="0">
                          <a:effectLst/>
                        </a:rPr>
                        <a:t>Who farms </a:t>
                      </a:r>
                      <a:r>
                        <a:rPr lang="en-US" sz="1800" dirty="0" smtClean="0">
                          <a:effectLst/>
                        </a:rPr>
                        <a:t>is </a:t>
                      </a:r>
                      <a:r>
                        <a:rPr lang="en-US" sz="1800" dirty="0">
                          <a:effectLst/>
                        </a:rPr>
                        <a:t>a factor, a BIG one!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706497613"/>
                  </a:ext>
                </a:extLst>
              </a:tr>
              <a:tr h="523088">
                <a:tc>
                  <a:txBody>
                    <a:bodyPr/>
                    <a:lstStyle/>
                    <a:p>
                      <a:pPr marL="0" marR="0">
                        <a:spcBef>
                          <a:spcPts val="0"/>
                        </a:spcBef>
                        <a:spcAft>
                          <a:spcPts val="600"/>
                        </a:spcAft>
                      </a:pPr>
                      <a:r>
                        <a:rPr lang="en-US" sz="1800" dirty="0">
                          <a:effectLst/>
                        </a:rPr>
                        <a:t>Linking = base parcel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spcBef>
                          <a:spcPts val="0"/>
                        </a:spcBef>
                        <a:spcAft>
                          <a:spcPts val="600"/>
                        </a:spcAft>
                      </a:pPr>
                      <a:r>
                        <a:rPr lang="en-US" sz="1800" dirty="0">
                          <a:effectLst/>
                        </a:rPr>
                        <a:t>Linking = established main parcel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878897129"/>
                  </a:ext>
                </a:extLst>
              </a:tr>
              <a:tr h="2796902">
                <a:tc>
                  <a:txBody>
                    <a:bodyPr/>
                    <a:lstStyle/>
                    <a:p>
                      <a:pPr marL="0" marR="0">
                        <a:spcBef>
                          <a:spcPts val="0"/>
                        </a:spcBef>
                        <a:spcAft>
                          <a:spcPts val="600"/>
                        </a:spcAft>
                      </a:pPr>
                      <a:r>
                        <a:rPr lang="en-US" sz="1800" dirty="0">
                          <a:effectLst/>
                        </a:rPr>
                        <a:t>Agricultural homestead can be linked to any other non-contiguous 2a agricultural land that is: </a:t>
                      </a:r>
                      <a:endParaRPr lang="en-US" sz="1600" dirty="0">
                        <a:effectLst/>
                      </a:endParaRPr>
                    </a:p>
                    <a:p>
                      <a:pPr marL="342900" marR="0" lvl="0" indent="-171450">
                        <a:spcBef>
                          <a:spcPts val="0"/>
                        </a:spcBef>
                        <a:spcAft>
                          <a:spcPts val="600"/>
                        </a:spcAft>
                        <a:buFont typeface="Symbol" panose="05050102010706020507" pitchFamily="18" charset="2"/>
                        <a:buChar char=""/>
                      </a:pPr>
                      <a:r>
                        <a:rPr lang="en-US" sz="1800" dirty="0">
                          <a:effectLst/>
                        </a:rPr>
                        <a:t>owned by the same owner and </a:t>
                      </a:r>
                      <a:endParaRPr lang="en-US" sz="1600" dirty="0">
                        <a:effectLst/>
                      </a:endParaRPr>
                    </a:p>
                    <a:p>
                      <a:pPr marL="342900" marR="0" lvl="0" indent="-171450">
                        <a:spcBef>
                          <a:spcPts val="0"/>
                        </a:spcBef>
                        <a:spcAft>
                          <a:spcPts val="600"/>
                        </a:spcAft>
                        <a:buFont typeface="Symbol" panose="05050102010706020507" pitchFamily="18" charset="2"/>
                        <a:buChar char=""/>
                      </a:pPr>
                      <a:r>
                        <a:rPr lang="en-US" sz="1800" dirty="0">
                          <a:effectLst/>
                        </a:rPr>
                        <a:t>located within 4 cities/townships from the base </a:t>
                      </a:r>
                      <a:r>
                        <a:rPr lang="en-US" sz="1800" dirty="0" smtClean="0">
                          <a:effectLst/>
                        </a:rPr>
                        <a:t>parcel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spcBef>
                          <a:spcPts val="0"/>
                        </a:spcBef>
                        <a:spcAft>
                          <a:spcPts val="600"/>
                        </a:spcAft>
                      </a:pPr>
                      <a:r>
                        <a:rPr lang="en-US" sz="1800" dirty="0">
                          <a:effectLst/>
                        </a:rPr>
                        <a:t>Special agricultural homestead can be linked to any other non-contiguous 2a agricultural land that is: </a:t>
                      </a:r>
                      <a:endParaRPr lang="en-US" sz="1600" dirty="0">
                        <a:effectLst/>
                      </a:endParaRPr>
                    </a:p>
                    <a:p>
                      <a:pPr marL="342900" marR="0" lvl="0" indent="-171450">
                        <a:spcBef>
                          <a:spcPts val="0"/>
                        </a:spcBef>
                        <a:spcAft>
                          <a:spcPts val="600"/>
                        </a:spcAft>
                        <a:buFont typeface="Symbol" panose="05050102010706020507" pitchFamily="18" charset="2"/>
                        <a:buChar char=""/>
                      </a:pPr>
                      <a:r>
                        <a:rPr lang="en-US" sz="1800" dirty="0">
                          <a:effectLst/>
                        </a:rPr>
                        <a:t>owned by the same owner and</a:t>
                      </a:r>
                      <a:endParaRPr lang="en-US" sz="1600" dirty="0">
                        <a:effectLst/>
                      </a:endParaRPr>
                    </a:p>
                    <a:p>
                      <a:pPr marL="342900" marR="0" lvl="0" indent="-171450">
                        <a:spcBef>
                          <a:spcPts val="0"/>
                        </a:spcBef>
                        <a:spcAft>
                          <a:spcPts val="600"/>
                        </a:spcAft>
                        <a:buFont typeface="Symbol" panose="05050102010706020507" pitchFamily="18" charset="2"/>
                        <a:buChar char=""/>
                      </a:pPr>
                      <a:r>
                        <a:rPr lang="en-US" sz="1800" dirty="0">
                          <a:effectLst/>
                        </a:rPr>
                        <a:t>a qualified person must be farming and</a:t>
                      </a:r>
                      <a:endParaRPr lang="en-US" sz="1600" dirty="0">
                        <a:effectLst/>
                      </a:endParaRPr>
                    </a:p>
                    <a:p>
                      <a:pPr marL="342900" marR="0" lvl="0" indent="-171450">
                        <a:spcBef>
                          <a:spcPts val="0"/>
                        </a:spcBef>
                        <a:spcAft>
                          <a:spcPts val="600"/>
                        </a:spcAft>
                        <a:buFont typeface="Symbol" panose="05050102010706020507" pitchFamily="18" charset="2"/>
                        <a:buChar char=""/>
                      </a:pPr>
                      <a:r>
                        <a:rPr lang="en-US" sz="1800" dirty="0">
                          <a:effectLst/>
                        </a:rPr>
                        <a:t>the parcel is at least 40 acres</a:t>
                      </a:r>
                      <a:endParaRPr lang="en-US" sz="1600" dirty="0">
                        <a:effectLst/>
                      </a:endParaRPr>
                    </a:p>
                    <a:p>
                      <a:pPr marL="342900" marR="0" lvl="0" indent="-171450">
                        <a:spcBef>
                          <a:spcPts val="0"/>
                        </a:spcBef>
                        <a:spcAft>
                          <a:spcPts val="600"/>
                        </a:spcAft>
                        <a:buFont typeface="Symbol" panose="05050102010706020507" pitchFamily="18" charset="2"/>
                        <a:buChar char=""/>
                      </a:pPr>
                      <a:r>
                        <a:rPr lang="en-US" sz="1800" dirty="0">
                          <a:effectLst/>
                        </a:rPr>
                        <a:t>the owner and qualified person actively farming lives within 4 cities/townships of the agricultural property</a:t>
                      </a:r>
                      <a:endParaRPr lang="en-US" sz="1600" dirty="0">
                        <a:effectLst/>
                      </a:endParaRPr>
                    </a:p>
                    <a:p>
                      <a:pPr marL="0" marR="0">
                        <a:spcBef>
                          <a:spcPts val="0"/>
                        </a:spcBef>
                        <a:spcAft>
                          <a:spcPts val="600"/>
                        </a:spcAft>
                      </a:pPr>
                      <a:r>
                        <a:rPr lang="en-US" sz="18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504462357"/>
                  </a:ext>
                </a:extLst>
              </a:tr>
            </a:tbl>
          </a:graphicData>
        </a:graphic>
      </p:graphicFrame>
    </p:spTree>
    <p:extLst>
      <p:ext uri="{BB962C8B-B14F-4D97-AF65-F5344CB8AC3E}">
        <p14:creationId xmlns:p14="http://schemas.microsoft.com/office/powerpoint/2010/main" val="2004027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03380"/>
            <a:ext cx="8153400" cy="5454620"/>
          </a:xfrm>
          <a:prstGeom prst="rect">
            <a:avLst/>
          </a:prstGeom>
          <a:ln>
            <a:noFill/>
          </a:ln>
          <a:effectLst>
            <a:softEdge rad="112500"/>
          </a:effectLst>
        </p:spPr>
      </p:pic>
      <p:sp>
        <p:nvSpPr>
          <p:cNvPr id="3" name="Title 2"/>
          <p:cNvSpPr>
            <a:spLocks noGrp="1"/>
          </p:cNvSpPr>
          <p:nvPr>
            <p:ph type="title"/>
          </p:nvPr>
        </p:nvSpPr>
        <p:spPr>
          <a:xfrm>
            <a:off x="838199" y="152400"/>
            <a:ext cx="11212773" cy="914400"/>
          </a:xfrm>
        </p:spPr>
        <p:txBody>
          <a:bodyPr/>
          <a:lstStyle/>
          <a:p>
            <a:r>
              <a:rPr lang="en-US" dirty="0" smtClean="0"/>
              <a:t>Establishing Special Agricultural Homestead</a:t>
            </a:r>
            <a:endParaRPr lang="en-US" dirty="0"/>
          </a:p>
        </p:txBody>
      </p:sp>
      <p:sp>
        <p:nvSpPr>
          <p:cNvPr id="5" name="TextBox 4"/>
          <p:cNvSpPr txBox="1"/>
          <p:nvPr/>
        </p:nvSpPr>
        <p:spPr>
          <a:xfrm>
            <a:off x="7875784" y="2194560"/>
            <a:ext cx="4023360" cy="2862322"/>
          </a:xfrm>
          <a:prstGeom prst="rect">
            <a:avLst/>
          </a:prstGeom>
          <a:noFill/>
        </p:spPr>
        <p:txBody>
          <a:bodyPr wrap="square" rtlCol="0">
            <a:spAutoFit/>
          </a:bodyPr>
          <a:lstStyle/>
          <a:p>
            <a:pPr algn="ctr"/>
            <a:r>
              <a:rPr lang="en-US" sz="3600" dirty="0" smtClean="0"/>
              <a:t>What tool should we use when establishing agricultural homestead????</a:t>
            </a:r>
            <a:endParaRPr lang="en-US" sz="36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631"/>
          <a:stretch/>
        </p:blipFill>
        <p:spPr bwMode="auto">
          <a:xfrm>
            <a:off x="351157" y="1358473"/>
            <a:ext cx="11547987" cy="5499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4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smtClean="0"/>
              <a:t>The flow chart was developed to simplify the process and is based on these basic questions:</a:t>
            </a:r>
          </a:p>
          <a:p>
            <a:pPr marL="457200" lvl="1" indent="0">
              <a:lnSpc>
                <a:spcPct val="150000"/>
              </a:lnSpc>
              <a:buNone/>
            </a:pPr>
            <a:endParaRPr lang="en-US" dirty="0"/>
          </a:p>
        </p:txBody>
      </p:sp>
      <p:sp>
        <p:nvSpPr>
          <p:cNvPr id="3" name="Title 2"/>
          <p:cNvSpPr>
            <a:spLocks noGrp="1"/>
          </p:cNvSpPr>
          <p:nvPr>
            <p:ph type="title"/>
          </p:nvPr>
        </p:nvSpPr>
        <p:spPr/>
        <p:txBody>
          <a:bodyPr>
            <a:normAutofit/>
          </a:bodyPr>
          <a:lstStyle/>
          <a:p>
            <a:r>
              <a:rPr lang="en-US" dirty="0" smtClean="0"/>
              <a:t>Establishing Special Agricultural Homestead</a:t>
            </a:r>
            <a:endParaRPr lang="en-US" dirty="0"/>
          </a:p>
        </p:txBody>
      </p:sp>
      <p:graphicFrame>
        <p:nvGraphicFramePr>
          <p:cNvPr id="4" name="Diagram 3"/>
          <p:cNvGraphicFramePr/>
          <p:nvPr>
            <p:extLst>
              <p:ext uri="{D42A27DB-BD31-4B8C-83A1-F6EECF244321}">
                <p14:modId xmlns:p14="http://schemas.microsoft.com/office/powerpoint/2010/main" val="2876973830"/>
              </p:ext>
            </p:extLst>
          </p:nvPr>
        </p:nvGraphicFramePr>
        <p:xfrm>
          <a:off x="838200" y="2159715"/>
          <a:ext cx="9751962" cy="43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3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_x0020_Format xmlns="ad786c25-4687-46cf-9576-0cdfc7aad8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F548B6D2D77B448E23575093C37DE1" ma:contentTypeVersion="2" ma:contentTypeDescription="Create a new document." ma:contentTypeScope="" ma:versionID="f4cc932117ce3d23842ca8731bbfb841">
  <xsd:schema xmlns:xsd="http://www.w3.org/2001/XMLSchema" xmlns:xs="http://www.w3.org/2001/XMLSchema" xmlns:p="http://schemas.microsoft.com/office/2006/metadata/properties" xmlns:ns2="ad786c25-4687-46cf-9576-0cdfc7aad8d2" targetNamespace="http://schemas.microsoft.com/office/2006/metadata/properties" ma:root="true" ma:fieldsID="412ad88fd716a011e8ac3d923d2f4022" ns2:_="">
    <xsd:import namespace="ad786c25-4687-46cf-9576-0cdfc7aad8d2"/>
    <xsd:element name="properties">
      <xsd:complexType>
        <xsd:sequence>
          <xsd:element name="documentManagement">
            <xsd:complexType>
              <xsd:all>
                <xsd:element ref="ns2:Template_x0020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86c25-4687-46cf-9576-0cdfc7aad8d2" elementFormDefault="qualified">
    <xsd:import namespace="http://schemas.microsoft.com/office/2006/documentManagement/types"/>
    <xsd:import namespace="http://schemas.microsoft.com/office/infopath/2007/PartnerControls"/>
    <xsd:element name="Template_x0020_Format" ma:index="8" nillable="true" ma:displayName="Template Type" ma:format="Dropdown" ma:internalName="Template_x0020_Format">
      <xsd:simpleType>
        <xsd:restriction base="dms:Choice">
          <xsd:enumeration value="Presentation"/>
          <xsd:enumeration value="Letterhead"/>
          <xsd:enumeration value="Business Card"/>
          <xsd:enumeration value="Email Signature (Revenue standard)"/>
          <xsd:enumeration value="Fax Cover Sheet"/>
          <xsd:enumeration value="Memo"/>
          <xsd:enumeration value="Repor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8B604-9059-4F1C-B8E2-C96A71A964D2}">
  <ds:schemaRefs>
    <ds:schemaRef ds:uri="http://schemas.microsoft.com/office/2006/documentManagement/types"/>
    <ds:schemaRef ds:uri="http://www.w3.org/XML/1998/namespace"/>
    <ds:schemaRef ds:uri="ad786c25-4687-46cf-9576-0cdfc7aad8d2"/>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6A535419-5B0B-4516-91CD-6BE87D3D44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86c25-4687-46cf-9576-0cdfc7aad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MN.IT</Template>
  <TotalTime>16330</TotalTime>
  <Words>2523</Words>
  <Application>Microsoft Office PowerPoint</Application>
  <PresentationFormat>Widescreen</PresentationFormat>
  <Paragraphs>387</Paragraphs>
  <Slides>36</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NeueHaasGroteskText Std</vt:lpstr>
      <vt:lpstr>Symbol</vt:lpstr>
      <vt:lpstr>Tahoma</vt:lpstr>
      <vt:lpstr>Times New Roman</vt:lpstr>
      <vt:lpstr>Wingdings</vt:lpstr>
      <vt:lpstr>MN.IT</vt:lpstr>
      <vt:lpstr>Special Agricultural Homesteads Establishing, Linking, and Much More…</vt:lpstr>
      <vt:lpstr>Agenda</vt:lpstr>
      <vt:lpstr>Introductions</vt:lpstr>
      <vt:lpstr>Objectives and Class Rules</vt:lpstr>
      <vt:lpstr>Let the Games Begin! </vt:lpstr>
      <vt:lpstr>Let the Games Begin! </vt:lpstr>
      <vt:lpstr>Ag homestead vs. Special Ag Homestead</vt:lpstr>
      <vt:lpstr>Establishing Special Agricultural Homestead</vt:lpstr>
      <vt:lpstr>Establishing Special Agricultural Homestead</vt:lpstr>
      <vt:lpstr>Special Agricultural Homestead</vt:lpstr>
      <vt:lpstr>Establishing Special Agricultural Homestead</vt:lpstr>
      <vt:lpstr>Establishing Special Agricultural Homestead</vt:lpstr>
      <vt:lpstr>PowerPoint Presentation</vt:lpstr>
      <vt:lpstr>Establishing Special Agricultural Homestead</vt:lpstr>
      <vt:lpstr>Establishing Special Agricultural Homestead</vt:lpstr>
      <vt:lpstr>Establishing Agricultural Homestead</vt:lpstr>
      <vt:lpstr>Establishing Special Agricultural Homestead</vt:lpstr>
      <vt:lpstr>Establishing Special Agricultural Homestead</vt:lpstr>
      <vt:lpstr>Establishing Special Agricultural Homestead</vt:lpstr>
      <vt:lpstr>Linking Agricultural Homestead</vt:lpstr>
      <vt:lpstr>Linking Agricultural Homestead</vt:lpstr>
      <vt:lpstr>Linking Special Agricultural Homesteads</vt:lpstr>
      <vt:lpstr>Linking Special Agricultural Homesteads</vt:lpstr>
      <vt:lpstr>Linking Special Agricultural Homesteads</vt:lpstr>
      <vt:lpstr>Linking Special Agricultural Homesteads</vt:lpstr>
      <vt:lpstr>Linking Special Agricultural Homesteads</vt:lpstr>
      <vt:lpstr>Linking Special Agricultural Homesteads</vt:lpstr>
      <vt:lpstr>Linking Special Agricultural Homesteads</vt:lpstr>
      <vt:lpstr>Linking Special Agricultural Homesteads</vt:lpstr>
      <vt:lpstr>Linking Special Agricultural Homesteads</vt:lpstr>
      <vt:lpstr>Linking Special Agricultural Homesteads</vt:lpstr>
      <vt:lpstr>Let’s try one! </vt:lpstr>
      <vt:lpstr>Let’s try one! </vt:lpstr>
      <vt:lpstr>Let’s try one! </vt:lpstr>
      <vt:lpstr>Let’s try one! </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Glancey, Jessi (MDOR)</cp:lastModifiedBy>
  <cp:revision>711</cp:revision>
  <cp:lastPrinted>2017-05-19T17:10:06Z</cp:lastPrinted>
  <dcterms:created xsi:type="dcterms:W3CDTF">2016-01-06T16:54:03Z</dcterms:created>
  <dcterms:modified xsi:type="dcterms:W3CDTF">2017-09-18T14:23:24Z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0x01010056F548B6D2D77B448E23575093C37DE1</vt:lpwstr>
  </property>
</Properties>
</file>